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8"/>
  </p:notesMasterIdLst>
  <p:sldIdLst>
    <p:sldId id="289" r:id="rId2"/>
    <p:sldId id="403" r:id="rId3"/>
    <p:sldId id="406" r:id="rId4"/>
    <p:sldId id="390" r:id="rId5"/>
    <p:sldId id="429" r:id="rId6"/>
    <p:sldId id="408" r:id="rId7"/>
    <p:sldId id="424" r:id="rId8"/>
    <p:sldId id="415" r:id="rId9"/>
    <p:sldId id="423" r:id="rId10"/>
    <p:sldId id="410" r:id="rId11"/>
    <p:sldId id="431" r:id="rId12"/>
    <p:sldId id="425" r:id="rId13"/>
    <p:sldId id="427" r:id="rId14"/>
    <p:sldId id="428" r:id="rId15"/>
    <p:sldId id="433" r:id="rId16"/>
    <p:sldId id="434" r:id="rId17"/>
    <p:sldId id="430" r:id="rId18"/>
    <p:sldId id="416" r:id="rId19"/>
    <p:sldId id="358" r:id="rId20"/>
    <p:sldId id="419" r:id="rId21"/>
    <p:sldId id="420" r:id="rId22"/>
    <p:sldId id="435" r:id="rId23"/>
    <p:sldId id="437" r:id="rId24"/>
    <p:sldId id="417" r:id="rId25"/>
    <p:sldId id="422" r:id="rId26"/>
    <p:sldId id="287" r:id="rId27"/>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5200"/>
    <a:srgbClr val="00FB92"/>
    <a:srgbClr val="FF85FF"/>
    <a:srgbClr val="FF89FF"/>
    <a:srgbClr val="FFFFD8"/>
    <a:srgbClr val="FFFFC0"/>
    <a:srgbClr val="FFFD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8640"/>
    <p:restoredTop sz="78095"/>
  </p:normalViewPr>
  <p:slideViewPr>
    <p:cSldViewPr snapToGrid="0" snapToObjects="1">
      <p:cViewPr varScale="1">
        <p:scale>
          <a:sx n="104" d="100"/>
          <a:sy n="104" d="100"/>
        </p:scale>
        <p:origin x="216" y="632"/>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2.png>
</file>

<file path=ppt/media/image24.png>
</file>

<file path=ppt/media/image25.png>
</file>

<file path=ppt/media/image26.png>
</file>

<file path=ppt/media/image27.png>
</file>

<file path=ppt/media/image28.png>
</file>

<file path=ppt/media/image3.png>
</file>

<file path=ppt/media/image33.png>
</file>

<file path=ppt/media/image34.tiff>
</file>

<file path=ppt/media/image35.tif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CLASS: </a:t>
            </a:r>
          </a:p>
          <a:p>
            <a:r>
              <a:rPr lang="en-US" dirty="0"/>
              <a:t>  - Need to merge the conflict branch right before class.</a:t>
            </a:r>
          </a:p>
          <a:p>
            <a:r>
              <a:rPr lang="en-US" dirty="0"/>
              <a:t>  - This branch will change all of the lines that are touched by the round2 issues.</a:t>
            </a:r>
          </a:p>
          <a:p>
            <a:r>
              <a:rPr lang="en-US" dirty="0"/>
              <a:t>  - That will change everyone’s PR from</a:t>
            </a:r>
          </a:p>
          <a:p>
            <a:r>
              <a:rPr lang="en-US" dirty="0"/>
              <a:t>    - can be merged automatically</a:t>
            </a:r>
          </a:p>
          <a:p>
            <a:r>
              <a:rPr lang="en-US" dirty="0"/>
              <a:t>    - to contains conflicts.</a:t>
            </a:r>
          </a:p>
          <a:p>
            <a:endParaRPr lang="en-US" dirty="0"/>
          </a:p>
          <a:p>
            <a:r>
              <a:rPr lang="en-US" dirty="0"/>
              <a:t>In the activity due today you</a:t>
            </a:r>
          </a:p>
          <a:p>
            <a:r>
              <a:rPr lang="en-US" dirty="0"/>
              <a:t>  -addressed another issue</a:t>
            </a:r>
          </a:p>
          <a:p>
            <a:r>
              <a:rPr lang="en-US" dirty="0"/>
              <a:t>    - adding a link to the README</a:t>
            </a:r>
          </a:p>
          <a:p>
            <a:r>
              <a:rPr lang="en-US" dirty="0"/>
              <a:t>  - made a pull request for that change to the upstream.</a:t>
            </a:r>
          </a:p>
          <a:p>
            <a:endParaRPr lang="en-US" dirty="0"/>
          </a:p>
          <a:p>
            <a:r>
              <a:rPr lang="en-US" dirty="0"/>
              <a:t>Today we’ll do a quick overview of how you got there.</a:t>
            </a:r>
          </a:p>
          <a:p>
            <a:endParaRPr lang="en-US" dirty="0"/>
          </a:p>
          <a:p>
            <a:r>
              <a:rPr lang="en-US" dirty="0"/>
              <a:t>Then we will see </a:t>
            </a:r>
          </a:p>
          <a:p>
            <a:r>
              <a:rPr lang="en-US" dirty="0"/>
              <a:t>  - What can happen when multiple changes conflict.</a:t>
            </a:r>
          </a:p>
          <a:p>
            <a:r>
              <a:rPr lang="en-US" dirty="0"/>
              <a:t>  - We have been careful to this point to ensure that each change was independent.</a:t>
            </a:r>
          </a:p>
          <a:p>
            <a:r>
              <a:rPr lang="en-US" dirty="0"/>
              <a:t>    - So your change did not affect anyone else's</a:t>
            </a:r>
          </a:p>
          <a:p>
            <a:r>
              <a:rPr lang="en-US" dirty="0"/>
              <a:t>    - And theirs did not affect yours.</a:t>
            </a:r>
          </a:p>
          <a:p>
            <a:r>
              <a:rPr lang="en-US" dirty="0"/>
              <a:t>  - But clearly with multiple people working asynchronously in a distributed community</a:t>
            </a:r>
          </a:p>
          <a:p>
            <a:r>
              <a:rPr lang="en-US" dirty="0"/>
              <a:t>    - it is possible that concurrent changes </a:t>
            </a:r>
          </a:p>
          <a:p>
            <a:r>
              <a:rPr lang="en-US" dirty="0"/>
              <a:t>    - by different people</a:t>
            </a:r>
          </a:p>
          <a:p>
            <a:r>
              <a:rPr lang="en-US" dirty="0"/>
              <a:t>    - will interact in was that conflict.</a:t>
            </a:r>
          </a:p>
          <a:p>
            <a:r>
              <a:rPr lang="en-US" dirty="0"/>
              <a:t>  - When we try to bring those changes together </a:t>
            </a:r>
          </a:p>
          <a:p>
            <a:r>
              <a:rPr lang="en-US" dirty="0"/>
              <a:t>    - They create what is called a </a:t>
            </a:r>
            <a:r>
              <a:rPr lang="en-US" b="1" dirty="0"/>
              <a:t>merge conflict.</a:t>
            </a:r>
          </a:p>
          <a:p>
            <a:endParaRPr lang="en-US" dirty="0"/>
          </a:p>
          <a:p>
            <a:endParaRPr lang="en-US" dirty="0"/>
          </a:p>
        </p:txBody>
      </p:sp>
    </p:spTree>
    <p:extLst>
      <p:ext uri="{BB962C8B-B14F-4D97-AF65-F5344CB8AC3E}">
        <p14:creationId xmlns:p14="http://schemas.microsoft.com/office/powerpoint/2010/main" val="294777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changes have occurred here?</a:t>
            </a:r>
          </a:p>
          <a:p>
            <a:r>
              <a:rPr lang="en-US" dirty="0"/>
              <a:t>  - In the feature branch “goat” and “</a:t>
            </a:r>
            <a:r>
              <a:rPr lang="en-US" dirty="0" err="1"/>
              <a:t>bahh</a:t>
            </a:r>
            <a:r>
              <a:rPr lang="en-US" dirty="0"/>
              <a:t> </a:t>
            </a:r>
            <a:r>
              <a:rPr lang="en-US" dirty="0" err="1"/>
              <a:t>bahh</a:t>
            </a:r>
            <a:r>
              <a:rPr lang="en-US" dirty="0"/>
              <a:t>” have changed to “pig” and “oink oink”</a:t>
            </a:r>
          </a:p>
          <a:p>
            <a:r>
              <a:rPr lang="en-US" dirty="0"/>
              <a:t>  - In the main branch “goat” and “a </a:t>
            </a:r>
            <a:r>
              <a:rPr lang="en-US" dirty="0" err="1"/>
              <a:t>bahh</a:t>
            </a:r>
            <a:r>
              <a:rPr lang="en-US" dirty="0"/>
              <a:t> </a:t>
            </a:r>
            <a:r>
              <a:rPr lang="en-US" dirty="0" err="1"/>
              <a:t>bahh</a:t>
            </a:r>
            <a:r>
              <a:rPr lang="en-US" dirty="0"/>
              <a:t>” have changed to “piglet” and “an </a:t>
            </a:r>
            <a:r>
              <a:rPr lang="en-US" dirty="0" err="1"/>
              <a:t>oinky</a:t>
            </a:r>
            <a:r>
              <a:rPr lang="en-US" dirty="0"/>
              <a:t> oink”</a:t>
            </a:r>
          </a:p>
          <a:p>
            <a:r>
              <a:rPr lang="en-US" dirty="0"/>
              <a:t>    - piglets make a cuter noise than pigs ;)</a:t>
            </a:r>
          </a:p>
          <a:p>
            <a:endParaRPr lang="en-US" dirty="0"/>
          </a:p>
          <a:p>
            <a:r>
              <a:rPr lang="en-US" dirty="0"/>
              <a:t>  - Also note that in main the chicken sound has been changed to </a:t>
            </a:r>
            <a:r>
              <a:rPr lang="en-US" dirty="0" err="1"/>
              <a:t>buk</a:t>
            </a:r>
            <a:r>
              <a:rPr lang="en-US" dirty="0"/>
              <a:t> </a:t>
            </a:r>
            <a:r>
              <a:rPr lang="en-US" dirty="0" err="1"/>
              <a:t>buk</a:t>
            </a:r>
            <a:endParaRPr lang="en-US" dirty="0"/>
          </a:p>
          <a:p>
            <a:endParaRPr lang="en-US" dirty="0"/>
          </a:p>
          <a:p>
            <a:endParaRPr lang="en-US" dirty="0"/>
          </a:p>
        </p:txBody>
      </p:sp>
    </p:spTree>
    <p:extLst>
      <p:ext uri="{BB962C8B-B14F-4D97-AF65-F5344CB8AC3E}">
        <p14:creationId xmlns:p14="http://schemas.microsoft.com/office/powerpoint/2010/main" val="1576107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Changes in the source branches with respect to the best common ancestor are shown with highlighting </a:t>
            </a:r>
          </a:p>
          <a:p>
            <a:r>
              <a:rPr lang="en-US" dirty="0"/>
              <a:t>  - Non-conflicting changes in main are highlighted in blue.</a:t>
            </a:r>
          </a:p>
          <a:p>
            <a:r>
              <a:rPr lang="en-US" dirty="0"/>
              <a:t>  - The conflicting changes are highlighted in red.</a:t>
            </a:r>
          </a:p>
          <a:p>
            <a:r>
              <a:rPr lang="en-US" dirty="0"/>
              <a:t>    - When both source branches change the same line it creates conflicting changes.</a:t>
            </a:r>
          </a:p>
          <a:p>
            <a:endParaRPr lang="en-US" dirty="0"/>
          </a:p>
          <a:p>
            <a:endParaRPr lang="en-US" dirty="0"/>
          </a:p>
          <a:p>
            <a:r>
              <a:rPr lang="en-US" dirty="0"/>
              <a:t>A </a:t>
            </a:r>
            <a:r>
              <a:rPr lang="en-US" b="1" dirty="0"/>
              <a:t>merge conflict </a:t>
            </a:r>
            <a:r>
              <a:rPr lang="en-US" dirty="0"/>
              <a:t>occurs when: </a:t>
            </a:r>
          </a:p>
          <a:p>
            <a:r>
              <a:rPr lang="en-US" dirty="0"/>
              <a:t>  - There is no way for git to know what the intended result is.</a:t>
            </a:r>
          </a:p>
          <a:p>
            <a:r>
              <a:rPr lang="en-US" dirty="0"/>
              <a:t>    - should it be a pig or a piglet?</a:t>
            </a:r>
          </a:p>
          <a:p>
            <a:r>
              <a:rPr lang="en-US" dirty="0"/>
              <a:t>    - should it be a </a:t>
            </a:r>
            <a:r>
              <a:rPr lang="en-US" dirty="0" err="1"/>
              <a:t>oinky</a:t>
            </a:r>
            <a:r>
              <a:rPr lang="en-US" dirty="0"/>
              <a:t> oink or an oink oink or an </a:t>
            </a:r>
            <a:r>
              <a:rPr lang="en-US" dirty="0" err="1"/>
              <a:t>oinky</a:t>
            </a:r>
            <a:r>
              <a:rPr lang="en-US" dirty="0"/>
              <a:t> oink?</a:t>
            </a:r>
          </a:p>
          <a:p>
            <a:r>
              <a:rPr lang="en-US" dirty="0"/>
              <a:t>  - We may know</a:t>
            </a:r>
          </a:p>
          <a:p>
            <a:r>
              <a:rPr lang="en-US" dirty="0"/>
              <a:t>    - but there is no way for git to know.</a:t>
            </a:r>
          </a:p>
          <a:p>
            <a:r>
              <a:rPr lang="en-US" dirty="0"/>
              <a:t>    - the right choice depends on meaning.</a:t>
            </a:r>
          </a:p>
          <a:p>
            <a:r>
              <a:rPr lang="en-US" dirty="0"/>
              <a:t>  - So this type of conflict must be resolved manually.</a:t>
            </a:r>
          </a:p>
          <a:p>
            <a:endParaRPr lang="en-US" dirty="0"/>
          </a:p>
          <a:p>
            <a:r>
              <a:rPr lang="en-US" dirty="0"/>
              <a:t>Now the project managers could take the time to do this…</a:t>
            </a:r>
          </a:p>
          <a:p>
            <a:r>
              <a:rPr lang="en-US" dirty="0"/>
              <a:t>  - But</a:t>
            </a:r>
          </a:p>
          <a:p>
            <a:r>
              <a:rPr lang="en-US" dirty="0"/>
              <a:t>    - they are busy people</a:t>
            </a:r>
          </a:p>
          <a:p>
            <a:r>
              <a:rPr lang="en-US" dirty="0"/>
              <a:t>    - and you are the expert on the changes you are adding</a:t>
            </a:r>
          </a:p>
          <a:p>
            <a:r>
              <a:rPr lang="en-US" dirty="0"/>
              <a:t>  - So </a:t>
            </a:r>
          </a:p>
          <a:p>
            <a:r>
              <a:rPr lang="en-US" dirty="0"/>
              <a:t>    - </a:t>
            </a:r>
            <a:r>
              <a:rPr lang="en-US" b="1" dirty="0"/>
              <a:t>usually you will be asked to fix this.</a:t>
            </a:r>
          </a:p>
          <a:p>
            <a:r>
              <a:rPr lang="en-US" dirty="0"/>
              <a:t>    - That is also compatible with the idea that </a:t>
            </a:r>
          </a:p>
          <a:p>
            <a:r>
              <a:rPr lang="en-US" dirty="0"/>
              <a:t>      - The current main branch should be the starting point for all new work.</a:t>
            </a:r>
          </a:p>
          <a:p>
            <a:r>
              <a:rPr lang="en-US" dirty="0"/>
              <a:t>      - Basically, it is your responsibility to ensure that your changes are compatible with the current state of the main branch.</a:t>
            </a:r>
          </a:p>
          <a:p>
            <a:endParaRPr lang="en-US" dirty="0"/>
          </a:p>
          <a:p>
            <a:r>
              <a:rPr lang="en-US" dirty="0"/>
              <a:t>So what do you do?</a:t>
            </a:r>
          </a:p>
          <a:p>
            <a:r>
              <a:rPr lang="en-US" dirty="0"/>
              <a:t>  - Synch and merge the changes in main into your feature branch.</a:t>
            </a:r>
          </a:p>
        </p:txBody>
      </p:sp>
    </p:spTree>
    <p:extLst>
      <p:ext uri="{BB962C8B-B14F-4D97-AF65-F5344CB8AC3E}">
        <p14:creationId xmlns:p14="http://schemas.microsoft.com/office/powerpoint/2010/main" val="73624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this slide is showing the “Result”</a:t>
            </a:r>
          </a:p>
          <a:p>
            <a:r>
              <a:rPr lang="en-US" dirty="0"/>
              <a:t>  - The result is created by applying all of the non-conflicting changes from the source branches to the best common ancestor </a:t>
            </a:r>
          </a:p>
          <a:p>
            <a:r>
              <a:rPr lang="en-US" dirty="0"/>
              <a:t>  - </a:t>
            </a:r>
            <a:r>
              <a:rPr lang="en-US" b="1" dirty="0"/>
              <a:t>and by resolving any conflicting changes into the merge result.</a:t>
            </a:r>
          </a:p>
          <a:p>
            <a:endParaRPr lang="en-US" dirty="0"/>
          </a:p>
          <a:p>
            <a:endParaRPr lang="en-US" dirty="0"/>
          </a:p>
          <a:p>
            <a:r>
              <a:rPr lang="en-US" dirty="0"/>
              <a:t>A </a:t>
            </a:r>
            <a:r>
              <a:rPr lang="en-US" b="1" dirty="0"/>
              <a:t>merge conflict </a:t>
            </a:r>
            <a:r>
              <a:rPr lang="en-US" dirty="0"/>
              <a:t>occurs when: </a:t>
            </a:r>
          </a:p>
          <a:p>
            <a:r>
              <a:rPr lang="en-US" dirty="0"/>
              <a:t>  - Two source branches that contain conflicting changes are merged.</a:t>
            </a:r>
          </a:p>
          <a:p>
            <a:r>
              <a:rPr lang="en-US" dirty="0"/>
              <a:t> </a:t>
            </a:r>
          </a:p>
          <a:p>
            <a:r>
              <a:rPr lang="en-US" dirty="0"/>
              <a:t>Merge Conflicts must be resolved manually by a developer.</a:t>
            </a:r>
          </a:p>
          <a:p>
            <a:r>
              <a:rPr lang="en-US" dirty="0"/>
              <a:t>  - This is because there is no way for git to know what the intended result is.</a:t>
            </a:r>
          </a:p>
          <a:p>
            <a:r>
              <a:rPr lang="en-US" dirty="0"/>
              <a:t>    - should it be a pig or a piglet?</a:t>
            </a:r>
          </a:p>
          <a:p>
            <a:r>
              <a:rPr lang="en-US" dirty="0"/>
              <a:t>    - should it be a </a:t>
            </a:r>
            <a:r>
              <a:rPr lang="en-US" dirty="0" err="1"/>
              <a:t>oinky</a:t>
            </a:r>
            <a:r>
              <a:rPr lang="en-US" dirty="0"/>
              <a:t> oink or an oink oink or an </a:t>
            </a:r>
            <a:r>
              <a:rPr lang="en-US" dirty="0" err="1"/>
              <a:t>oinky</a:t>
            </a:r>
            <a:r>
              <a:rPr lang="en-US" dirty="0"/>
              <a:t> oink or something else?</a:t>
            </a:r>
          </a:p>
          <a:p>
            <a:r>
              <a:rPr lang="en-US" dirty="0"/>
              <a:t>  - We may know</a:t>
            </a:r>
          </a:p>
          <a:p>
            <a:r>
              <a:rPr lang="en-US" dirty="0"/>
              <a:t>    - but there is no way for git to know.</a:t>
            </a:r>
          </a:p>
          <a:p>
            <a:r>
              <a:rPr lang="en-US" dirty="0"/>
              <a:t>    - the right choice depends on meaning.</a:t>
            </a:r>
          </a:p>
          <a:p>
            <a:r>
              <a:rPr lang="en-US" dirty="0"/>
              <a:t>  - Thus, this type of conflict must be resolved manually.</a:t>
            </a:r>
          </a:p>
          <a:p>
            <a:r>
              <a:rPr lang="en-US" dirty="0"/>
              <a:t>  </a:t>
            </a:r>
          </a:p>
          <a:p>
            <a:r>
              <a:rPr lang="en-US" dirty="0"/>
              <a:t>Non-conflicting changes there is no doubt…</a:t>
            </a:r>
          </a:p>
          <a:p>
            <a:r>
              <a:rPr lang="en-US" dirty="0"/>
              <a:t>  - Change the chicken to go </a:t>
            </a:r>
            <a:r>
              <a:rPr lang="en-US" dirty="0" err="1"/>
              <a:t>buk</a:t>
            </a:r>
            <a:r>
              <a:rPr lang="en-US" dirty="0"/>
              <a:t> </a:t>
            </a:r>
            <a:r>
              <a:rPr lang="en-US" dirty="0" err="1"/>
              <a:t>buk</a:t>
            </a:r>
            <a:r>
              <a:rPr lang="en-US" dirty="0"/>
              <a:t>. </a:t>
            </a:r>
          </a:p>
          <a:p>
            <a:endParaRPr lang="en-US" dirty="0"/>
          </a:p>
        </p:txBody>
      </p:sp>
    </p:spTree>
    <p:extLst>
      <p:ext uri="{BB962C8B-B14F-4D97-AF65-F5344CB8AC3E}">
        <p14:creationId xmlns:p14="http://schemas.microsoft.com/office/powerpoint/2010/main" val="22158536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practice:</a:t>
            </a:r>
          </a:p>
          <a:p>
            <a:r>
              <a:rPr lang="en-US" dirty="0"/>
              <a:t>  - Consider this small python program…</a:t>
            </a:r>
          </a:p>
          <a:p>
            <a:r>
              <a:rPr lang="en-US" dirty="0"/>
              <a:t>    - What is it trying to do?</a:t>
            </a:r>
          </a:p>
          <a:p>
            <a:endParaRPr lang="en-US" dirty="0"/>
          </a:p>
          <a:p>
            <a:r>
              <a:rPr lang="en-US" dirty="0"/>
              <a:t>The feature branch includes changes that improve the readability of the code.</a:t>
            </a:r>
          </a:p>
          <a:p>
            <a:r>
              <a:rPr lang="en-US" dirty="0"/>
              <a:t>  - It uses max instead of m, making it more clear what is happening.</a:t>
            </a:r>
          </a:p>
          <a:p>
            <a:r>
              <a:rPr lang="en-US" dirty="0"/>
              <a:t>The main branch includes changes that improve the performance of the code.</a:t>
            </a:r>
          </a:p>
          <a:p>
            <a:r>
              <a:rPr lang="en-US" dirty="0"/>
              <a:t>  - It does not look at the 0</a:t>
            </a:r>
            <a:r>
              <a:rPr lang="en-US" baseline="30000" dirty="0"/>
              <a:t>th</a:t>
            </a:r>
            <a:r>
              <a:rPr lang="en-US" dirty="0"/>
              <a:t> item twice.</a:t>
            </a:r>
          </a:p>
          <a:p>
            <a:r>
              <a:rPr lang="en-US" dirty="0"/>
              <a:t>  - it does not change m if the values of x[n] and m are equal.</a:t>
            </a:r>
          </a:p>
          <a:p>
            <a:endParaRPr lang="en-US" dirty="0"/>
          </a:p>
          <a:p>
            <a:r>
              <a:rPr lang="en-US" dirty="0"/>
              <a:t>Using these branches and the given best common ancestor</a:t>
            </a:r>
          </a:p>
          <a:p>
            <a:r>
              <a:rPr lang="en-US" dirty="0"/>
              <a:t>  - highlight all of the non-conflicting changes in blue.</a:t>
            </a:r>
          </a:p>
          <a:p>
            <a:r>
              <a:rPr lang="en-US" dirty="0"/>
              <a:t>  - highlight all of the conflicting changes in red.</a:t>
            </a:r>
          </a:p>
          <a:p>
            <a:endParaRPr lang="en-US" dirty="0"/>
          </a:p>
          <a:p>
            <a:r>
              <a:rPr lang="en-US" dirty="0"/>
              <a:t>One good approach:</a:t>
            </a:r>
          </a:p>
          <a:p>
            <a:r>
              <a:rPr lang="en-US" dirty="0"/>
              <a:t>  - Consider the feature branch first…</a:t>
            </a:r>
          </a:p>
          <a:p>
            <a:r>
              <a:rPr lang="en-US" dirty="0"/>
              <a:t>    - in the feature branch, highlight in blue all of the differences as compared to the best common ancestor.</a:t>
            </a:r>
          </a:p>
          <a:p>
            <a:r>
              <a:rPr lang="en-US" dirty="0"/>
              <a:t>    - Don’t worry if they are conflicting or not yet.</a:t>
            </a:r>
          </a:p>
          <a:p>
            <a:r>
              <a:rPr lang="en-US" dirty="0"/>
              <a:t>  - Then consider the main branch </a:t>
            </a:r>
          </a:p>
          <a:p>
            <a:r>
              <a:rPr lang="en-US" dirty="0"/>
              <a:t>    - in the main branch, highlight in blue all of the differences as compared to the best common ancestor.</a:t>
            </a:r>
          </a:p>
          <a:p>
            <a:r>
              <a:rPr lang="en-US" dirty="0"/>
              <a:t>    - Still, don’t worry if they are conflicting or not yet</a:t>
            </a:r>
          </a:p>
          <a:p>
            <a:endParaRPr lang="en-US" dirty="0"/>
          </a:p>
          <a:p>
            <a:r>
              <a:rPr lang="en-US" dirty="0"/>
              <a:t>  - Then look at the feature and main branches to identify any conflicting changes</a:t>
            </a:r>
          </a:p>
          <a:p>
            <a:r>
              <a:rPr lang="en-US" dirty="0"/>
              <a:t>    - lines that have changed in both the feature branch and the main branch are conflicting changes</a:t>
            </a:r>
          </a:p>
          <a:p>
            <a:r>
              <a:rPr lang="en-US" dirty="0"/>
              <a:t>    - change their highlight to red in both the feature branch and the main branch.</a:t>
            </a:r>
          </a:p>
        </p:txBody>
      </p:sp>
    </p:spTree>
    <p:extLst>
      <p:ext uri="{BB962C8B-B14F-4D97-AF65-F5344CB8AC3E}">
        <p14:creationId xmlns:p14="http://schemas.microsoft.com/office/powerpoint/2010/main" val="26227222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16784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057280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706447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dark blue commit was added to the upstream by the maintainers.</a:t>
            </a:r>
          </a:p>
          <a:p>
            <a:r>
              <a:rPr lang="en-US" dirty="0"/>
              <a:t>The conflict is between the brown commit in your feature branch and the dark blue commit in main</a:t>
            </a:r>
          </a:p>
          <a:p>
            <a:endParaRPr lang="en-US" dirty="0"/>
          </a:p>
          <a:p>
            <a:r>
              <a:rPr lang="en-US" dirty="0"/>
              <a:t>Now the project managers could to do this…</a:t>
            </a:r>
          </a:p>
          <a:p>
            <a:r>
              <a:rPr lang="en-US" dirty="0"/>
              <a:t>  - they could merge your brown commit with the dark blue commit and add the merge commit to main.</a:t>
            </a:r>
          </a:p>
          <a:p>
            <a:r>
              <a:rPr lang="en-US" dirty="0"/>
              <a:t>  - But</a:t>
            </a:r>
          </a:p>
          <a:p>
            <a:r>
              <a:rPr lang="en-US" dirty="0"/>
              <a:t>    - they are busy people</a:t>
            </a:r>
          </a:p>
          <a:p>
            <a:r>
              <a:rPr lang="en-US" dirty="0"/>
              <a:t>    - and you are the expert on the changes you are adding</a:t>
            </a:r>
          </a:p>
          <a:p>
            <a:r>
              <a:rPr lang="en-US" b="1" dirty="0"/>
              <a:t>  - So usually you will be asked to fix this</a:t>
            </a:r>
            <a:r>
              <a:rPr lang="en-US" b="0" dirty="0"/>
              <a:t>.</a:t>
            </a:r>
          </a:p>
          <a:p>
            <a:r>
              <a:rPr lang="en-US" b="1" dirty="0"/>
              <a:t>    - It is your responsibility to ensure that your changes do not conflict with the current state of the main branch.</a:t>
            </a:r>
          </a:p>
          <a:p>
            <a:endParaRPr lang="en-US" dirty="0"/>
          </a:p>
          <a:p>
            <a:r>
              <a:rPr lang="en-US" dirty="0"/>
              <a:t>Can you resolve the conflict?</a:t>
            </a:r>
          </a:p>
          <a:p>
            <a:r>
              <a:rPr lang="en-US" dirty="0"/>
              <a:t>  - No because you do not currently have the dark blue commit in your local repository…</a:t>
            </a:r>
          </a:p>
          <a:p>
            <a:endParaRPr lang="en-US" dirty="0"/>
          </a:p>
          <a:p>
            <a:r>
              <a:rPr lang="en-US" dirty="0"/>
              <a:t>So what do you do?</a:t>
            </a:r>
          </a:p>
          <a:p>
            <a:r>
              <a:rPr lang="en-US" dirty="0"/>
              <a:t>  - Synch with the upstream to get the changes to main.</a:t>
            </a:r>
          </a:p>
          <a:p>
            <a:endParaRPr lang="en-US" dirty="0"/>
          </a:p>
        </p:txBody>
      </p:sp>
    </p:spTree>
    <p:extLst>
      <p:ext uri="{BB962C8B-B14F-4D97-AF65-F5344CB8AC3E}">
        <p14:creationId xmlns:p14="http://schemas.microsoft.com/office/powerpoint/2010/main" val="30225878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resolve the merge conflict you will need to</a:t>
            </a:r>
          </a:p>
          <a:p>
            <a:r>
              <a:rPr lang="en-US" dirty="0"/>
              <a:t>  - Get the updates to the upstream main </a:t>
            </a:r>
          </a:p>
          <a:p>
            <a:r>
              <a:rPr lang="en-US" dirty="0"/>
              <a:t>    - into your local repo</a:t>
            </a:r>
          </a:p>
          <a:p>
            <a:r>
              <a:rPr lang="en-US" dirty="0"/>
              <a:t>    - also good idea to push to origin</a:t>
            </a:r>
          </a:p>
          <a:p>
            <a:r>
              <a:rPr lang="en-US" dirty="0"/>
              <a:t>      - just to keep everything in synch.</a:t>
            </a:r>
          </a:p>
          <a:p>
            <a:endParaRPr lang="en-US" dirty="0"/>
          </a:p>
          <a:p>
            <a:r>
              <a:rPr lang="en-US" dirty="0"/>
              <a:t>Then you will resolve the merge conflict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in your local repo</a:t>
            </a:r>
          </a:p>
          <a:p>
            <a:r>
              <a:rPr lang="en-US" dirty="0"/>
              <a:t>  - on your machine</a:t>
            </a:r>
          </a:p>
          <a:p>
            <a:r>
              <a:rPr lang="en-US" dirty="0"/>
              <a:t>  - then push the result up to your origin</a:t>
            </a:r>
          </a:p>
          <a:p>
            <a:endParaRPr lang="en-US" dirty="0"/>
          </a:p>
          <a:p>
            <a:endParaRPr lang="en-US" dirty="0"/>
          </a:p>
        </p:txBody>
      </p:sp>
    </p:spTree>
    <p:extLst>
      <p:ext uri="{BB962C8B-B14F-4D97-AF65-F5344CB8AC3E}">
        <p14:creationId xmlns:p14="http://schemas.microsoft.com/office/powerpoint/2010/main" val="1539682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now have the upstream changes in your local repo.</a:t>
            </a:r>
          </a:p>
          <a:p>
            <a:endParaRPr lang="en-US" dirty="0"/>
          </a:p>
          <a:p>
            <a:r>
              <a:rPr lang="en-US" dirty="0"/>
              <a:t>You resolve the conflict by</a:t>
            </a:r>
          </a:p>
          <a:p>
            <a:r>
              <a:rPr lang="en-US" dirty="0"/>
              <a:t>  - merging the changes </a:t>
            </a:r>
          </a:p>
          <a:p>
            <a:r>
              <a:rPr lang="en-US" dirty="0"/>
              <a:t>    - from your feature branch (</a:t>
            </a:r>
            <a:r>
              <a:rPr lang="en-US" dirty="0" err="1"/>
              <a:t>hadPig</a:t>
            </a:r>
            <a:r>
              <a:rPr lang="en-US" dirty="0"/>
              <a:t> here) and the main branch (i.e. the sources)</a:t>
            </a:r>
          </a:p>
          <a:p>
            <a:r>
              <a:rPr lang="en-US" dirty="0"/>
              <a:t>    - into your feature branch (i.e. the target).</a:t>
            </a:r>
          </a:p>
          <a:p>
            <a:endParaRPr lang="en-US" dirty="0"/>
          </a:p>
          <a:p>
            <a:r>
              <a:rPr lang="en-US" dirty="0"/>
              <a:t>Note that this is backwards from what we were seeing earlier…</a:t>
            </a:r>
          </a:p>
          <a:p>
            <a:r>
              <a:rPr lang="en-US" dirty="0"/>
              <a:t>  - Earlier we were looking at maintainers merging changes into main.</a:t>
            </a:r>
          </a:p>
          <a:p>
            <a:r>
              <a:rPr lang="en-US" dirty="0"/>
              <a:t>  - Here you are doing the merge and recall that you are not supposed to change main…</a:t>
            </a:r>
          </a:p>
          <a:p>
            <a:r>
              <a:rPr lang="en-US" dirty="0"/>
              <a:t>  - So, what you are doing is making the brown/blue which resolves the conflict.</a:t>
            </a:r>
          </a:p>
          <a:p>
            <a:r>
              <a:rPr lang="en-US" dirty="0"/>
              <a:t>    - By combining the changes in the blue and brown commits you have resolved the conflict between them.</a:t>
            </a:r>
          </a:p>
          <a:p>
            <a:endParaRPr lang="en-US" dirty="0"/>
          </a:p>
          <a:p>
            <a:r>
              <a:rPr lang="en-US" dirty="0"/>
              <a:t>For example, here:</a:t>
            </a:r>
          </a:p>
          <a:p>
            <a:r>
              <a:rPr lang="en-US" dirty="0"/>
              <a:t>  - pig is taken from </a:t>
            </a:r>
            <a:r>
              <a:rPr lang="en-US" dirty="0" err="1"/>
              <a:t>hadPig</a:t>
            </a:r>
            <a:endParaRPr lang="en-US" dirty="0"/>
          </a:p>
          <a:p>
            <a:r>
              <a:rPr lang="en-US" dirty="0"/>
              <a:t>  - the line “an oink oink” is blended from the two commits:</a:t>
            </a:r>
          </a:p>
          <a:p>
            <a:r>
              <a:rPr lang="en-US" dirty="0"/>
              <a:t>    - an is taken from the main branch (because it is better grammatically).</a:t>
            </a:r>
          </a:p>
          <a:p>
            <a:r>
              <a:rPr lang="en-US" dirty="0"/>
              <a:t>    - oink oink is taken from the feature branch (because the two sounds are always the same in the song).</a:t>
            </a:r>
          </a:p>
          <a:p>
            <a:r>
              <a:rPr lang="en-US" dirty="0"/>
              <a:t>  - The merge commit is using a blending of blue and brown to indicate the merge.</a:t>
            </a:r>
          </a:p>
          <a:p>
            <a:r>
              <a:rPr lang="en-US" dirty="0"/>
              <a:t>    - I.e. not a white ring like in the automatic merge earlier.</a:t>
            </a:r>
          </a:p>
          <a:p>
            <a:r>
              <a:rPr lang="en-US" dirty="0"/>
              <a:t>  - The merge commit is then added to the end of your feature branch (the target).</a:t>
            </a:r>
          </a:p>
          <a:p>
            <a:endParaRPr lang="en-US" dirty="0"/>
          </a:p>
          <a:p>
            <a:r>
              <a:rPr lang="en-US" dirty="0"/>
              <a:t> </a:t>
            </a:r>
          </a:p>
        </p:txBody>
      </p:sp>
    </p:spTree>
    <p:extLst>
      <p:ext uri="{BB962C8B-B14F-4D97-AF65-F5344CB8AC3E}">
        <p14:creationId xmlns:p14="http://schemas.microsoft.com/office/powerpoint/2010/main" val="3189618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where things stand after you have completed the prior homework.</a:t>
            </a:r>
          </a:p>
          <a:p>
            <a:endParaRPr lang="en-US" dirty="0"/>
          </a:p>
          <a:p>
            <a:r>
              <a:rPr lang="en-US" dirty="0"/>
              <a:t>How did we get here?</a:t>
            </a:r>
          </a:p>
          <a:p>
            <a:r>
              <a:rPr lang="en-US" dirty="0"/>
              <a:t>  - Discuss with your neighbors…</a:t>
            </a:r>
          </a:p>
          <a:p>
            <a:r>
              <a:rPr lang="en-US" dirty="0"/>
              <a:t>  - Place this list of terms into a plausible order.</a:t>
            </a:r>
          </a:p>
          <a:p>
            <a:endParaRPr lang="en-US" dirty="0"/>
          </a:p>
          <a:p>
            <a:r>
              <a:rPr lang="en-US" dirty="0"/>
              <a:t>Build the list on the board:</a:t>
            </a:r>
          </a:p>
          <a:p>
            <a:r>
              <a:rPr lang="en-US" dirty="0"/>
              <a:t>1. Synch</a:t>
            </a:r>
          </a:p>
          <a:p>
            <a:r>
              <a:rPr lang="en-US" dirty="0"/>
              <a:t>2. branch</a:t>
            </a:r>
          </a:p>
          <a:p>
            <a:r>
              <a:rPr lang="en-US" dirty="0"/>
              <a:t>3. switch</a:t>
            </a:r>
          </a:p>
          <a:p>
            <a:r>
              <a:rPr lang="en-US" dirty="0"/>
              <a:t>4. Edit</a:t>
            </a:r>
          </a:p>
          <a:p>
            <a:r>
              <a:rPr lang="en-US" dirty="0"/>
              <a:t>5. stage</a:t>
            </a:r>
          </a:p>
          <a:p>
            <a:r>
              <a:rPr lang="en-US" dirty="0"/>
              <a:t>6. commit</a:t>
            </a:r>
          </a:p>
          <a:p>
            <a:r>
              <a:rPr lang="en-US" dirty="0"/>
              <a:t>7. push</a:t>
            </a:r>
          </a:p>
          <a:p>
            <a:r>
              <a:rPr lang="en-US" dirty="0"/>
              <a:t>8. Pull request</a:t>
            </a:r>
          </a:p>
          <a:p>
            <a:endParaRPr lang="en-US" dirty="0"/>
          </a:p>
          <a:p>
            <a:r>
              <a:rPr lang="en-US" dirty="0"/>
              <a:t>Note that all developers might be doing the same thing.</a:t>
            </a:r>
          </a:p>
        </p:txBody>
      </p:sp>
    </p:spTree>
    <p:extLst>
      <p:ext uri="{BB962C8B-B14F-4D97-AF65-F5344CB8AC3E}">
        <p14:creationId xmlns:p14="http://schemas.microsoft.com/office/powerpoint/2010/main" val="18897671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merge operation generates a merge conflict conflict:</a:t>
            </a:r>
          </a:p>
          <a:p>
            <a:r>
              <a:rPr lang="en-US" dirty="0"/>
              <a:t>  - git places text directly into the conflicting files</a:t>
            </a:r>
          </a:p>
          <a:p>
            <a:r>
              <a:rPr lang="en-US" dirty="0"/>
              <a:t>  - to represent the conflict</a:t>
            </a:r>
          </a:p>
          <a:p>
            <a:endParaRPr lang="en-US" dirty="0"/>
          </a:p>
          <a:p>
            <a:r>
              <a:rPr lang="en-US" dirty="0"/>
              <a:t>Ask</a:t>
            </a:r>
          </a:p>
          <a:p>
            <a:r>
              <a:rPr lang="en-US" dirty="0"/>
              <a:t>  - What do you think we are seeing here?</a:t>
            </a:r>
          </a:p>
          <a:p>
            <a:endParaRPr lang="en-US" dirty="0"/>
          </a:p>
          <a:p>
            <a:r>
              <a:rPr lang="en-US" dirty="0"/>
              <a:t>  - the three versions of the conflicting content</a:t>
            </a:r>
          </a:p>
          <a:p>
            <a:r>
              <a:rPr lang="en-US" dirty="0"/>
              <a:t>    - the feature branch</a:t>
            </a:r>
          </a:p>
          <a:p>
            <a:r>
              <a:rPr lang="en-US" dirty="0"/>
              <a:t>    - the best common ancestor</a:t>
            </a:r>
          </a:p>
          <a:p>
            <a:r>
              <a:rPr lang="en-US" dirty="0"/>
              <a:t>    - the main branch</a:t>
            </a:r>
          </a:p>
          <a:p>
            <a:endParaRPr lang="en-US" dirty="0"/>
          </a:p>
          <a:p>
            <a:r>
              <a:rPr lang="en-US" dirty="0"/>
              <a:t>The conflict is indicated by</a:t>
            </a:r>
          </a:p>
          <a:p>
            <a:r>
              <a:rPr lang="en-US" dirty="0"/>
              <a:t>  - “Chevrons”</a:t>
            </a:r>
          </a:p>
          <a:p>
            <a:r>
              <a:rPr lang="en-US" dirty="0"/>
              <a:t>    - Aligned V shapes</a:t>
            </a:r>
          </a:p>
          <a:p>
            <a:r>
              <a:rPr lang="en-US" dirty="0"/>
              <a:t>    - Often seen on military uniforms to indicate rank</a:t>
            </a:r>
          </a:p>
          <a:p>
            <a:r>
              <a:rPr lang="en-US" dirty="0"/>
              <a:t>    - also often used for directional road markings.</a:t>
            </a:r>
          </a:p>
          <a:p>
            <a:endParaRPr lang="en-US" dirty="0"/>
          </a:p>
          <a:p>
            <a:r>
              <a:rPr lang="en-US" dirty="0"/>
              <a:t>The other symbols</a:t>
            </a:r>
          </a:p>
          <a:p>
            <a:r>
              <a:rPr lang="en-US" dirty="0"/>
              <a:t>  - ||||||| 2dd2b4d</a:t>
            </a:r>
          </a:p>
          <a:p>
            <a:r>
              <a:rPr lang="en-US" dirty="0"/>
              <a:t>    - the SHA of the best common ancestor</a:t>
            </a:r>
          </a:p>
          <a:p>
            <a:r>
              <a:rPr lang="en-US" dirty="0"/>
              <a:t>  - ======</a:t>
            </a:r>
          </a:p>
          <a:p>
            <a:r>
              <a:rPr lang="en-US" dirty="0"/>
              <a:t>    - just a divider before the main branch.</a:t>
            </a:r>
          </a:p>
          <a:p>
            <a:endParaRPr lang="en-US" dirty="0"/>
          </a:p>
          <a:p>
            <a:r>
              <a:rPr lang="en-US" dirty="0"/>
              <a:t>You can simply edit the file directly in </a:t>
            </a:r>
            <a:r>
              <a:rPr lang="en-US" dirty="0" err="1"/>
              <a:t>VSCode</a:t>
            </a:r>
            <a:endParaRPr lang="en-US" dirty="0"/>
          </a:p>
          <a:p>
            <a:r>
              <a:rPr lang="en-US" dirty="0"/>
              <a:t>  - Or in any other editor you want</a:t>
            </a:r>
          </a:p>
          <a:p>
            <a:r>
              <a:rPr lang="en-US" dirty="0"/>
              <a:t>  - Combine the stuff between the chevrons so that it looks the way you want.</a:t>
            </a:r>
          </a:p>
          <a:p>
            <a:r>
              <a:rPr lang="en-US" dirty="0"/>
              <a:t>  - Remove the chevrons</a:t>
            </a:r>
          </a:p>
          <a:p>
            <a:r>
              <a:rPr lang="en-US" dirty="0"/>
              <a:t>  - Save and exit</a:t>
            </a:r>
          </a:p>
          <a:p>
            <a:endParaRPr lang="en-US" dirty="0"/>
          </a:p>
          <a:p>
            <a:r>
              <a:rPr lang="en-US" dirty="0"/>
              <a:t>But that is a little awkward… and seems like a good opportunity for a tool!</a:t>
            </a:r>
          </a:p>
          <a:p>
            <a:endParaRPr lang="en-US" dirty="0"/>
          </a:p>
          <a:p>
            <a:endParaRPr lang="en-US" dirty="0"/>
          </a:p>
          <a:p>
            <a:r>
              <a:rPr lang="en-US" dirty="0"/>
              <a:t>  </a:t>
            </a:r>
          </a:p>
        </p:txBody>
      </p:sp>
    </p:spTree>
    <p:extLst>
      <p:ext uri="{BB962C8B-B14F-4D97-AF65-F5344CB8AC3E}">
        <p14:creationId xmlns:p14="http://schemas.microsoft.com/office/powerpoint/2010/main" val="12046247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graphical merge tool will display the same information as in the raw conflict information,</a:t>
            </a:r>
          </a:p>
          <a:p>
            <a:r>
              <a:rPr lang="en-US" dirty="0"/>
              <a:t>But it will display it In a way that makes it a easier to work with (once you know what you are doing).</a:t>
            </a:r>
          </a:p>
          <a:p>
            <a:endParaRPr lang="en-US" dirty="0"/>
          </a:p>
          <a:p>
            <a:r>
              <a:rPr lang="en-US" dirty="0"/>
              <a:t>This slide shows the </a:t>
            </a:r>
            <a:r>
              <a:rPr lang="en-US" dirty="0" err="1"/>
              <a:t>VSCode</a:t>
            </a:r>
            <a:r>
              <a:rPr lang="en-US" dirty="0"/>
              <a:t>/</a:t>
            </a:r>
            <a:r>
              <a:rPr lang="en-US" dirty="0" err="1"/>
              <a:t>VSCodium</a:t>
            </a:r>
            <a:r>
              <a:rPr lang="en-US" dirty="0"/>
              <a:t> graphical merge tool.</a:t>
            </a:r>
          </a:p>
          <a:p>
            <a:r>
              <a:rPr lang="en-US" dirty="0"/>
              <a:t>  - This is the one you will use in the </a:t>
            </a:r>
            <a:r>
              <a:rPr lang="en-US" dirty="0" err="1"/>
              <a:t>activites</a:t>
            </a:r>
            <a:r>
              <a:rPr lang="en-US" dirty="0"/>
              <a:t>.</a:t>
            </a:r>
          </a:p>
          <a:p>
            <a:r>
              <a:rPr lang="en-US" dirty="0"/>
              <a:t>  - But most development tools (e.g. Eclipse, NetBeans, </a:t>
            </a:r>
            <a:r>
              <a:rPr lang="en-US" dirty="0" err="1"/>
              <a:t>etc</a:t>
            </a:r>
            <a:r>
              <a:rPr lang="en-US" dirty="0"/>
              <a:t>) will have their own version.</a:t>
            </a:r>
          </a:p>
          <a:p>
            <a:endParaRPr lang="en-US" dirty="0"/>
          </a:p>
          <a:p>
            <a:r>
              <a:rPr lang="en-US" dirty="0"/>
              <a:t>This merge tool has 4 panes.</a:t>
            </a:r>
          </a:p>
          <a:p>
            <a:r>
              <a:rPr lang="en-US" dirty="0"/>
              <a:t>  - The three panes across the top show exactly the information from the raw merge conflict information.</a:t>
            </a:r>
          </a:p>
          <a:p>
            <a:r>
              <a:rPr lang="en-US" dirty="0"/>
              <a:t>    - This is also the information that was in the 3 yellow boxes on the earlier slides</a:t>
            </a:r>
          </a:p>
          <a:p>
            <a:r>
              <a:rPr lang="en-US" dirty="0"/>
              <a:t>    - The contents of the Feature Branch (left)</a:t>
            </a:r>
          </a:p>
          <a:p>
            <a:r>
              <a:rPr lang="en-US" dirty="0"/>
              <a:t>    - The contents of the Main Branch (right)</a:t>
            </a:r>
          </a:p>
          <a:p>
            <a:r>
              <a:rPr lang="en-US" dirty="0"/>
              <a:t>    - The contents of the Best Common Ancestor (center).</a:t>
            </a:r>
          </a:p>
          <a:p>
            <a:r>
              <a:rPr lang="en-US" dirty="0"/>
              <a:t>  - The wide pane at the bottom shows the current result of the merge operation.</a:t>
            </a:r>
          </a:p>
          <a:p>
            <a:endParaRPr lang="en-US" dirty="0"/>
          </a:p>
          <a:p>
            <a:r>
              <a:rPr lang="en-US" dirty="0" err="1"/>
              <a:t>VSCode</a:t>
            </a:r>
            <a:r>
              <a:rPr lang="en-US" dirty="0"/>
              <a:t>/</a:t>
            </a:r>
            <a:r>
              <a:rPr lang="en-US" dirty="0" err="1"/>
              <a:t>VSCodium</a:t>
            </a:r>
            <a:r>
              <a:rPr lang="en-US" dirty="0"/>
              <a:t> use slightly different terminology for these panes…</a:t>
            </a:r>
          </a:p>
          <a:p>
            <a:r>
              <a:rPr lang="en-US" dirty="0"/>
              <a:t>  - Feature Branch -&gt; LOCAL</a:t>
            </a:r>
          </a:p>
          <a:p>
            <a:r>
              <a:rPr lang="en-US" dirty="0"/>
              <a:t>  - Best Common Ancestor -&gt; Base</a:t>
            </a:r>
          </a:p>
          <a:p>
            <a:r>
              <a:rPr lang="en-US" dirty="0"/>
              <a:t>  - Main Branch -&gt; REMOTE</a:t>
            </a:r>
          </a:p>
          <a:p>
            <a:r>
              <a:rPr lang="en-US" dirty="0"/>
              <a:t>  - Merge Result -&gt; Result</a:t>
            </a:r>
          </a:p>
          <a:p>
            <a:endParaRPr lang="en-US" dirty="0"/>
          </a:p>
          <a:p>
            <a:r>
              <a:rPr lang="en-US" dirty="0"/>
              <a:t>You can also see:</a:t>
            </a:r>
          </a:p>
          <a:p>
            <a:r>
              <a:rPr lang="en-US" dirty="0"/>
              <a:t>  - The non-conflicting changes – outlined in blue (on the slide – not by </a:t>
            </a:r>
            <a:r>
              <a:rPr lang="en-US" dirty="0" err="1"/>
              <a:t>VSCode</a:t>
            </a:r>
            <a:r>
              <a:rPr lang="en-US" dirty="0"/>
              <a:t>)</a:t>
            </a:r>
          </a:p>
          <a:p>
            <a:r>
              <a:rPr lang="en-US" dirty="0"/>
              <a:t>  - The conflicting changes – outlined in reg (on the slide – not by </a:t>
            </a:r>
            <a:r>
              <a:rPr lang="en-US" dirty="0" err="1"/>
              <a:t>VSCode</a:t>
            </a:r>
            <a:r>
              <a:rPr lang="en-US" dirty="0"/>
              <a:t>)</a:t>
            </a:r>
          </a:p>
          <a:p>
            <a:r>
              <a:rPr lang="en-US" dirty="0"/>
              <a:t>    - Though </a:t>
            </a:r>
            <a:r>
              <a:rPr lang="en-US" dirty="0" err="1"/>
              <a:t>VSCode</a:t>
            </a:r>
            <a:r>
              <a:rPr lang="en-US" dirty="0"/>
              <a:t> does highlight the conflicting changes in yellow.</a:t>
            </a:r>
          </a:p>
          <a:p>
            <a:endParaRPr lang="en-US" dirty="0"/>
          </a:p>
          <a:p>
            <a:r>
              <a:rPr lang="en-US" dirty="0"/>
              <a:t>You can also see that the non-conflicting changes are automatically accepted into the Merge Result.</a:t>
            </a:r>
          </a:p>
          <a:p>
            <a:r>
              <a:rPr lang="en-US" dirty="0"/>
              <a:t>  - But the conflicting changes are not!</a:t>
            </a:r>
          </a:p>
          <a:p>
            <a:endParaRPr lang="en-US" dirty="0"/>
          </a:p>
          <a:p>
            <a:r>
              <a:rPr lang="en-US" dirty="0"/>
              <a:t> </a:t>
            </a:r>
          </a:p>
          <a:p>
            <a:endParaRPr lang="en-US" dirty="0"/>
          </a:p>
        </p:txBody>
      </p:sp>
    </p:spTree>
    <p:extLst>
      <p:ext uri="{BB962C8B-B14F-4D97-AF65-F5344CB8AC3E}">
        <p14:creationId xmlns:p14="http://schemas.microsoft.com/office/powerpoint/2010/main" val="3184668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help with resolving merge conflicts the graphical merge tool provides some helpful point-and-click operations.</a:t>
            </a:r>
          </a:p>
          <a:p>
            <a:endParaRPr lang="en-US" dirty="0"/>
          </a:p>
          <a:p>
            <a:r>
              <a:rPr lang="en-US" dirty="0"/>
              <a:t>Clicking one of the “Accept” lines will copy that change into the Merge Result</a:t>
            </a:r>
          </a:p>
          <a:p>
            <a:r>
              <a:rPr lang="en-US" dirty="0"/>
              <a:t>  - For example, clicking “Accept … LOCAL” above the “cluck cluck” lines</a:t>
            </a:r>
          </a:p>
          <a:p>
            <a:r>
              <a:rPr lang="en-US" dirty="0"/>
              <a:t>    - Replaces the ”</a:t>
            </a:r>
            <a:r>
              <a:rPr lang="en-US" dirty="0" err="1"/>
              <a:t>buk</a:t>
            </a:r>
            <a:r>
              <a:rPr lang="en-US" dirty="0"/>
              <a:t> </a:t>
            </a:r>
            <a:r>
              <a:rPr lang="en-US" dirty="0" err="1"/>
              <a:t>buk</a:t>
            </a:r>
            <a:r>
              <a:rPr lang="en-US" dirty="0"/>
              <a:t>” lines in the result with the “cluck cluck” lines.</a:t>
            </a:r>
          </a:p>
          <a:p>
            <a:r>
              <a:rPr lang="en-US" dirty="0"/>
              <a:t>  - Similarly, clicking the “Remove…REMOTE” line above the “</a:t>
            </a:r>
            <a:r>
              <a:rPr lang="en-US" dirty="0" err="1"/>
              <a:t>buk</a:t>
            </a:r>
            <a:r>
              <a:rPr lang="en-US" dirty="0"/>
              <a:t> </a:t>
            </a:r>
            <a:r>
              <a:rPr lang="en-US" dirty="0" err="1"/>
              <a:t>buk</a:t>
            </a:r>
            <a:r>
              <a:rPr lang="en-US" dirty="0"/>
              <a:t>” lines in the Merge Result</a:t>
            </a:r>
          </a:p>
          <a:p>
            <a:r>
              <a:rPr lang="en-US" dirty="0"/>
              <a:t>    - Removes the “</a:t>
            </a:r>
            <a:r>
              <a:rPr lang="en-US" dirty="0" err="1"/>
              <a:t>buk</a:t>
            </a:r>
            <a:r>
              <a:rPr lang="en-US" dirty="0"/>
              <a:t> </a:t>
            </a:r>
            <a:r>
              <a:rPr lang="en-US" dirty="0" err="1"/>
              <a:t>buk</a:t>
            </a:r>
            <a:r>
              <a:rPr lang="en-US" dirty="0"/>
              <a:t>” lines from the result and replaces them with the “cluck cluck” lines.</a:t>
            </a:r>
          </a:p>
          <a:p>
            <a:endParaRPr lang="en-US" dirty="0"/>
          </a:p>
          <a:p>
            <a:r>
              <a:rPr lang="en-US" dirty="0"/>
              <a:t>Similar options exist for the conflicting changes.</a:t>
            </a:r>
          </a:p>
          <a:p>
            <a:r>
              <a:rPr lang="en-US" dirty="0"/>
              <a:t>  - Clicking the “Accept … LOCAL” above the “pig” lines will place them into the result in place of the “goat” lines.</a:t>
            </a:r>
          </a:p>
          <a:p>
            <a:r>
              <a:rPr lang="en-US" dirty="0"/>
              <a:t>  - Or clicking the “Accept … REMOTE” above the “piglet” lines will place them into the result in place of the “goat” lines.</a:t>
            </a:r>
          </a:p>
          <a:p>
            <a:endParaRPr lang="en-US" dirty="0"/>
          </a:p>
          <a:p>
            <a:r>
              <a:rPr lang="en-US" dirty="0"/>
              <a:t>The options available for “Accept” and “Remove” will change based on what has been accepted or removed.</a:t>
            </a:r>
          </a:p>
          <a:p>
            <a:r>
              <a:rPr lang="en-US" dirty="0"/>
              <a:t>  - For example, if the “LOCAL” “pig” changes are accepted then</a:t>
            </a:r>
          </a:p>
          <a:p>
            <a:r>
              <a:rPr lang="en-US" dirty="0"/>
              <a:t>    - The option to ”Accept ... LOCAL” for those changes will disappear and</a:t>
            </a:r>
          </a:p>
          <a:p>
            <a:r>
              <a:rPr lang="en-US" dirty="0"/>
              <a:t>    - An option to “Remove … LOCAL” will appear in the Result.</a:t>
            </a:r>
          </a:p>
        </p:txBody>
      </p:sp>
    </p:spTree>
    <p:extLst>
      <p:ext uri="{BB962C8B-B14F-4D97-AF65-F5344CB8AC3E}">
        <p14:creationId xmlns:p14="http://schemas.microsoft.com/office/powerpoint/2010/main" val="12936640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merge conflict has been resolved by:</a:t>
            </a:r>
          </a:p>
          <a:p>
            <a:r>
              <a:rPr lang="en-US" dirty="0"/>
              <a:t>  - Accepting the LOCAL (feature branch changes</a:t>
            </a:r>
          </a:p>
          <a:p>
            <a:r>
              <a:rPr lang="en-US" dirty="0"/>
              <a:t>  - Then manually editing them to use “an” instead of “a”</a:t>
            </a:r>
          </a:p>
          <a:p>
            <a:endParaRPr lang="en-US" dirty="0"/>
          </a:p>
          <a:p>
            <a:r>
              <a:rPr lang="en-US" dirty="0"/>
              <a:t>Notice that the actions in the Merge Result have changed</a:t>
            </a:r>
          </a:p>
          <a:p>
            <a:r>
              <a:rPr lang="en-US" dirty="0"/>
              <a:t>  - it now indicates that the the merge has had a “Manual Resolution” </a:t>
            </a:r>
          </a:p>
          <a:p>
            <a:r>
              <a:rPr lang="en-US" dirty="0"/>
              <a:t>    - (i.e. parts of it were edited directly)</a:t>
            </a:r>
          </a:p>
          <a:p>
            <a:r>
              <a:rPr lang="en-US" dirty="0"/>
              <a:t>  - And it offers an option to “Revert to base”</a:t>
            </a:r>
          </a:p>
          <a:p>
            <a:r>
              <a:rPr lang="en-US" dirty="0"/>
              <a:t>    - which would change it back to the “goat” lines from the Best Common Ancestor.</a:t>
            </a:r>
          </a:p>
          <a:p>
            <a:endParaRPr lang="en-US" dirty="0"/>
          </a:p>
          <a:p>
            <a:r>
              <a:rPr lang="en-US" dirty="0"/>
              <a:t>Now that we have the Merge Result looking like we want it to…</a:t>
            </a:r>
          </a:p>
          <a:p>
            <a:r>
              <a:rPr lang="en-US" dirty="0"/>
              <a:t>  - Save the result</a:t>
            </a:r>
          </a:p>
          <a:p>
            <a:r>
              <a:rPr lang="en-US" dirty="0"/>
              <a:t>  - Close the merge tool</a:t>
            </a:r>
          </a:p>
          <a:p>
            <a:r>
              <a:rPr lang="en-US" dirty="0"/>
              <a:t>  - Stage and commit the changes</a:t>
            </a:r>
          </a:p>
          <a:p>
            <a:r>
              <a:rPr lang="en-US" dirty="0"/>
              <a:t>  - Push them to the origin to update the Pull Request.</a:t>
            </a:r>
          </a:p>
          <a:p>
            <a:endParaRPr lang="en-US" dirty="0"/>
          </a:p>
        </p:txBody>
      </p:sp>
    </p:spTree>
    <p:extLst>
      <p:ext uri="{BB962C8B-B14F-4D97-AF65-F5344CB8AC3E}">
        <p14:creationId xmlns:p14="http://schemas.microsoft.com/office/powerpoint/2010/main" val="27129514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just have it all together.</a:t>
            </a:r>
          </a:p>
          <a:p>
            <a:r>
              <a:rPr lang="en-US" dirty="0"/>
              <a:t>  - At this point the local and origin have already synchronized with the upstream.</a:t>
            </a:r>
          </a:p>
          <a:p>
            <a:r>
              <a:rPr lang="en-US" dirty="0"/>
              <a:t>  - The process is:</a:t>
            </a:r>
          </a:p>
          <a:p>
            <a:r>
              <a:rPr lang="en-US" dirty="0"/>
              <a:t>    - Switch to the feature branch (if it is not already the active branch)</a:t>
            </a:r>
          </a:p>
          <a:p>
            <a:r>
              <a:rPr lang="en-US" dirty="0"/>
              <a:t>    - Merge the main and feature branches (sources) into the feature (target) branch. </a:t>
            </a:r>
          </a:p>
          <a:p>
            <a:r>
              <a:rPr lang="en-US" dirty="0"/>
              <a:t>    - Use the merge tool to resolve the conflict.</a:t>
            </a:r>
          </a:p>
          <a:p>
            <a:r>
              <a:rPr lang="en-US" dirty="0"/>
              <a:t>      - This will make changes to the local files that need to be committed and pushed!</a:t>
            </a:r>
          </a:p>
          <a:p>
            <a:r>
              <a:rPr lang="en-US" dirty="0"/>
              <a:t>    - Stage the changes</a:t>
            </a:r>
          </a:p>
          <a:p>
            <a:r>
              <a:rPr lang="en-US" dirty="0"/>
              <a:t>    - Commit the changes</a:t>
            </a:r>
          </a:p>
          <a:p>
            <a:r>
              <a:rPr lang="en-US" dirty="0"/>
              <a:t>    - Push the feature branch to the origin</a:t>
            </a:r>
          </a:p>
          <a:p>
            <a:r>
              <a:rPr lang="en-US" dirty="0"/>
              <a:t>      - recall that this will automatically update the PR</a:t>
            </a:r>
          </a:p>
          <a:p>
            <a:r>
              <a:rPr lang="en-US" dirty="0"/>
              <a:t>      - Once the changes are pushed your PR will be able to be merged automatically!</a:t>
            </a:r>
          </a:p>
          <a:p>
            <a:endParaRPr lang="en-US" dirty="0"/>
          </a:p>
          <a:p>
            <a:r>
              <a:rPr lang="en-US" dirty="0"/>
              <a:t>This is where you will want to get to by the end of the activities for this topic.</a:t>
            </a:r>
          </a:p>
        </p:txBody>
      </p:sp>
    </p:spTree>
    <p:extLst>
      <p:ext uri="{BB962C8B-B14F-4D97-AF65-F5344CB8AC3E}">
        <p14:creationId xmlns:p14="http://schemas.microsoft.com/office/powerpoint/2010/main" val="4004734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need to spend much time here.</a:t>
            </a:r>
          </a:p>
          <a:p>
            <a:endParaRPr lang="en-US" dirty="0"/>
          </a:p>
          <a:p>
            <a:r>
              <a:rPr lang="en-US" dirty="0"/>
              <a:t>If you can look at this and remember </a:t>
            </a:r>
          </a:p>
          <a:p>
            <a:r>
              <a:rPr lang="en-US" dirty="0"/>
              <a:t>  - what each of the yellow terms means</a:t>
            </a:r>
          </a:p>
          <a:p>
            <a:r>
              <a:rPr lang="en-US" dirty="0"/>
              <a:t>  - how it relates to the others</a:t>
            </a:r>
          </a:p>
          <a:p>
            <a:r>
              <a:rPr lang="en-US" dirty="0"/>
              <a:t>  - sequence them into a workflow</a:t>
            </a:r>
          </a:p>
          <a:p>
            <a:endParaRPr lang="en-US" dirty="0"/>
          </a:p>
          <a:p>
            <a:r>
              <a:rPr lang="en-US" dirty="0"/>
              <a:t>Then you are in good shape.</a:t>
            </a:r>
          </a:p>
          <a:p>
            <a:r>
              <a:rPr lang="en-US" dirty="0"/>
              <a:t>  - if not keep this handy</a:t>
            </a:r>
          </a:p>
          <a:p>
            <a:r>
              <a:rPr lang="en-US" dirty="0"/>
              <a:t>  - review a little </a:t>
            </a:r>
          </a:p>
          <a:p>
            <a:r>
              <a:rPr lang="en-US" dirty="0"/>
              <a:t>  - make more sense of it little by little.</a:t>
            </a:r>
          </a:p>
        </p:txBody>
      </p:sp>
    </p:spTree>
    <p:extLst>
      <p:ext uri="{BB962C8B-B14F-4D97-AF65-F5344CB8AC3E}">
        <p14:creationId xmlns:p14="http://schemas.microsoft.com/office/powerpoint/2010/main" val="2534913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where you were when you made your PR.</a:t>
            </a:r>
          </a:p>
          <a:p>
            <a:r>
              <a:rPr lang="en-US" dirty="0"/>
              <a:t>  - When you finished the previous homework your PR should have said</a:t>
            </a:r>
          </a:p>
          <a:p>
            <a:r>
              <a:rPr lang="en-US" dirty="0"/>
              <a:t>    - can be merged automatically.</a:t>
            </a:r>
          </a:p>
          <a:p>
            <a:r>
              <a:rPr lang="en-US" dirty="0"/>
              <a:t>  - From this picture that should make sense</a:t>
            </a:r>
          </a:p>
          <a:p>
            <a:r>
              <a:rPr lang="en-US" dirty="0"/>
              <a:t>    - your blue commit (and the fuchsia and lime ones too)</a:t>
            </a:r>
          </a:p>
          <a:p>
            <a:r>
              <a:rPr lang="en-US" dirty="0"/>
              <a:t>    - all can be applied directly on the green one </a:t>
            </a:r>
          </a:p>
          <a:p>
            <a:r>
              <a:rPr lang="en-US" dirty="0"/>
              <a:t>    - which is still at the head of the main branch.</a:t>
            </a:r>
          </a:p>
          <a:p>
            <a:endParaRPr lang="en-US" dirty="0"/>
          </a:p>
          <a:p>
            <a:r>
              <a:rPr lang="en-US" dirty="0"/>
              <a:t>But if we look at your PR’s now…</a:t>
            </a:r>
          </a:p>
          <a:p>
            <a:r>
              <a:rPr lang="en-US" dirty="0"/>
              <a:t>  - They will say “This branch has conflicts that must be resolved”</a:t>
            </a:r>
          </a:p>
          <a:p>
            <a:r>
              <a:rPr lang="en-US" dirty="0"/>
              <a:t>  - Show a few of their PR’s from the upstream repo to illustrate this.</a:t>
            </a:r>
          </a:p>
          <a:p>
            <a:endParaRPr lang="en-US" dirty="0"/>
          </a:p>
          <a:p>
            <a:r>
              <a:rPr lang="en-US" dirty="0"/>
              <a:t>Why/How did that happen?</a:t>
            </a:r>
          </a:p>
          <a:p>
            <a:r>
              <a:rPr lang="en-US" dirty="0"/>
              <a:t>  - next slide.</a:t>
            </a:r>
          </a:p>
          <a:p>
            <a:endParaRPr lang="en-US" dirty="0"/>
          </a:p>
        </p:txBody>
      </p:sp>
    </p:spTree>
    <p:extLst>
      <p:ext uri="{BB962C8B-B14F-4D97-AF65-F5344CB8AC3E}">
        <p14:creationId xmlns:p14="http://schemas.microsoft.com/office/powerpoint/2010/main" val="1005603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state of the world now…</a:t>
            </a:r>
          </a:p>
          <a:p>
            <a:r>
              <a:rPr lang="en-US" dirty="0"/>
              <a:t>  - What has happened?</a:t>
            </a:r>
          </a:p>
          <a:p>
            <a:r>
              <a:rPr lang="en-US" dirty="0"/>
              <a:t>    - Maintainers (me) merged a pull request into main</a:t>
            </a:r>
          </a:p>
          <a:p>
            <a:r>
              <a:rPr lang="en-US" dirty="0"/>
              <a:t>      - the Fuchsia commit was added.</a:t>
            </a:r>
          </a:p>
          <a:p>
            <a:endParaRPr lang="en-US" dirty="0"/>
          </a:p>
          <a:p>
            <a:r>
              <a:rPr lang="en-US" dirty="0"/>
              <a:t>Ask: Why do you think it created conflict?</a:t>
            </a:r>
          </a:p>
          <a:p>
            <a:r>
              <a:rPr lang="en-US" dirty="0"/>
              <a:t>  - Just get at the idea that the blue (or lime) commit</a:t>
            </a:r>
          </a:p>
          <a:p>
            <a:r>
              <a:rPr lang="en-US" dirty="0"/>
              <a:t>  - must have changed the same parts of the repo</a:t>
            </a:r>
          </a:p>
          <a:p>
            <a:r>
              <a:rPr lang="en-US" dirty="0"/>
              <a:t>    - i.e. the same area of a file.</a:t>
            </a:r>
          </a:p>
          <a:p>
            <a:r>
              <a:rPr lang="en-US" dirty="0"/>
              <a:t>  - Don’t need to be too precise here.</a:t>
            </a:r>
          </a:p>
          <a:p>
            <a:endParaRPr lang="en-US" dirty="0"/>
          </a:p>
          <a:p>
            <a:r>
              <a:rPr lang="en-US" dirty="0"/>
              <a:t>Truth:</a:t>
            </a:r>
          </a:p>
          <a:p>
            <a:r>
              <a:rPr lang="en-US" dirty="0"/>
              <a:t>  - I merged a commit that changed</a:t>
            </a:r>
          </a:p>
          <a:p>
            <a:r>
              <a:rPr lang="en-US" dirty="0"/>
              <a:t>  - all four lines that were affected by the round 2 issues.</a:t>
            </a:r>
          </a:p>
          <a:p>
            <a:r>
              <a:rPr lang="en-US" dirty="0"/>
              <a:t>  - so that commit will create a merge conflict for everyone</a:t>
            </a:r>
          </a:p>
        </p:txBody>
      </p:sp>
    </p:spTree>
    <p:extLst>
      <p:ext uri="{BB962C8B-B14F-4D97-AF65-F5344CB8AC3E}">
        <p14:creationId xmlns:p14="http://schemas.microsoft.com/office/powerpoint/2010/main" val="3685843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a pull request asking to merging the changes that have been made in the </a:t>
            </a:r>
            <a:r>
              <a:rPr lang="en-US" dirty="0" err="1"/>
              <a:t>featureBranch</a:t>
            </a:r>
            <a:r>
              <a:rPr lang="en-US" dirty="0"/>
              <a:t> with the changes that have been made in the main branch.</a:t>
            </a:r>
          </a:p>
          <a:p>
            <a:endParaRPr lang="en-US" dirty="0"/>
          </a:p>
          <a:p>
            <a:r>
              <a:rPr lang="en-US" dirty="0"/>
              <a:t>A merge is an operation that</a:t>
            </a:r>
          </a:p>
          <a:p>
            <a:r>
              <a:rPr lang="en-US" dirty="0"/>
              <a:t>  - combines the changes in the source branches</a:t>
            </a:r>
          </a:p>
          <a:p>
            <a:r>
              <a:rPr lang="en-US" dirty="0"/>
              <a:t>  - into a new commit called a merge commit</a:t>
            </a:r>
          </a:p>
          <a:p>
            <a:r>
              <a:rPr lang="en-US" dirty="0"/>
              <a:t>  - and adds that commit to the target branch.</a:t>
            </a:r>
          </a:p>
          <a:p>
            <a:endParaRPr lang="en-US" dirty="0"/>
          </a:p>
          <a:p>
            <a:r>
              <a:rPr lang="en-US" dirty="0"/>
              <a:t>What are the source branches here?</a:t>
            </a:r>
          </a:p>
          <a:p>
            <a:r>
              <a:rPr lang="en-US" dirty="0"/>
              <a:t>  - main and </a:t>
            </a:r>
            <a:r>
              <a:rPr lang="en-US" dirty="0" err="1"/>
              <a:t>featureBranch</a:t>
            </a:r>
            <a:r>
              <a:rPr lang="en-US" dirty="0"/>
              <a:t> </a:t>
            </a:r>
          </a:p>
          <a:p>
            <a:r>
              <a:rPr lang="en-US" dirty="0"/>
              <a:t>  - these are the branches that contain the changes that are to be merged.</a:t>
            </a:r>
          </a:p>
          <a:p>
            <a:r>
              <a:rPr lang="en-US" dirty="0"/>
              <a:t>What is the target branch?</a:t>
            </a:r>
          </a:p>
          <a:p>
            <a:r>
              <a:rPr lang="en-US" dirty="0"/>
              <a:t>  - main</a:t>
            </a:r>
          </a:p>
          <a:p>
            <a:r>
              <a:rPr lang="en-US" dirty="0"/>
              <a:t>  - this is the branch where the new merge commit containing the merged changes is to be added.</a:t>
            </a:r>
          </a:p>
          <a:p>
            <a:endParaRPr lang="en-US" dirty="0"/>
          </a:p>
          <a:p>
            <a:r>
              <a:rPr lang="en-US" dirty="0"/>
              <a:t>The merge commit combines the changes from</a:t>
            </a:r>
          </a:p>
          <a:p>
            <a:r>
              <a:rPr lang="en-US" dirty="0"/>
              <a:t>  - the fuchsia commit and the blue commit into a new commit (the merge commit)</a:t>
            </a:r>
          </a:p>
          <a:p>
            <a:r>
              <a:rPr lang="en-US" dirty="0"/>
              <a:t>  - the merge commit is applied to main after the fuchsia commit.</a:t>
            </a:r>
          </a:p>
          <a:p>
            <a:r>
              <a:rPr lang="en-US" dirty="0"/>
              <a:t>  - the fuchsia ring around the merge commit represents that this commit combines the blue and fuchsia commits.</a:t>
            </a:r>
          </a:p>
          <a:p>
            <a:endParaRPr lang="en-US" dirty="0"/>
          </a:p>
          <a:p>
            <a:r>
              <a:rPr lang="en-US" dirty="0"/>
              <a:t>Having a merge commit makes it clear where the changes came from.</a:t>
            </a:r>
          </a:p>
          <a:p>
            <a:r>
              <a:rPr lang="en-US" dirty="0"/>
              <a:t>  - part of the history.</a:t>
            </a:r>
          </a:p>
          <a:p>
            <a:r>
              <a:rPr lang="en-US" dirty="0"/>
              <a:t>    - preserves the fact that a branch was merged</a:t>
            </a:r>
          </a:p>
          <a:p>
            <a:r>
              <a:rPr lang="en-US" dirty="0"/>
              <a:t>    - where the branch came from</a:t>
            </a:r>
          </a:p>
          <a:p>
            <a:r>
              <a:rPr lang="en-US" dirty="0"/>
              <a:t>    - what commits it contained</a:t>
            </a:r>
          </a:p>
          <a:p>
            <a:r>
              <a:rPr lang="en-US" dirty="0"/>
              <a:t>    - when it was merged </a:t>
            </a:r>
          </a:p>
          <a:p>
            <a:r>
              <a:rPr lang="en-US" dirty="0"/>
              <a:t>    - who merged it.</a:t>
            </a:r>
          </a:p>
          <a:p>
            <a:endParaRPr lang="en-US" dirty="0"/>
          </a:p>
          <a:p>
            <a:r>
              <a:rPr lang="en-US" dirty="0"/>
              <a:t>NOTE:</a:t>
            </a:r>
          </a:p>
          <a:p>
            <a:r>
              <a:rPr lang="en-US" dirty="0"/>
              <a:t>  - This skirts the issue of  what happens when there are multiple commits on the feature branch.</a:t>
            </a:r>
          </a:p>
          <a:p>
            <a:r>
              <a:rPr lang="en-US" dirty="0"/>
              <a:t>  - What we show here is a “squash and merge”</a:t>
            </a:r>
          </a:p>
          <a:p>
            <a:r>
              <a:rPr lang="en-US" dirty="0"/>
              <a:t>    - Squash and merge, compresses all commits in the feature branch into a single merge commit.</a:t>
            </a:r>
          </a:p>
          <a:p>
            <a:r>
              <a:rPr lang="en-US" dirty="0"/>
              <a:t>    - This is a common strategy for keeping project history simple.</a:t>
            </a:r>
          </a:p>
          <a:p>
            <a:r>
              <a:rPr lang="en-US" dirty="0"/>
              <a:t>  - Different project and different organizations will use different approaches in the case where there are multiple commits in the feature branch being merged, but that is beyond the scope of this activity.</a:t>
            </a:r>
          </a:p>
        </p:txBody>
      </p:sp>
    </p:spTree>
    <p:extLst>
      <p:ext uri="{BB962C8B-B14F-4D97-AF65-F5344CB8AC3E}">
        <p14:creationId xmlns:p14="http://schemas.microsoft.com/office/powerpoint/2010/main" val="35480954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little closer look at the merge process</a:t>
            </a:r>
          </a:p>
          <a:p>
            <a:r>
              <a:rPr lang="en-US" dirty="0"/>
              <a:t>  - to understand why there were no conflicts with your Round 1 issues</a:t>
            </a:r>
          </a:p>
          <a:p>
            <a:r>
              <a:rPr lang="en-US" dirty="0"/>
              <a:t>  - why there are conflicts with your Round 2 issues.</a:t>
            </a:r>
          </a:p>
          <a:p>
            <a:r>
              <a:rPr lang="en-US" dirty="0"/>
              <a:t>  - this will give us a foundation for understanding how we resolve merge conflicts.</a:t>
            </a:r>
          </a:p>
          <a:p>
            <a:endParaRPr lang="en-US" dirty="0"/>
          </a:p>
          <a:p>
            <a:r>
              <a:rPr lang="en-US" dirty="0"/>
              <a:t>Here the maintainers want to merge the changes in the source branches:</a:t>
            </a:r>
          </a:p>
          <a:p>
            <a:r>
              <a:rPr lang="en-US" dirty="0"/>
              <a:t>  - the feature branch – blue commit</a:t>
            </a:r>
          </a:p>
          <a:p>
            <a:r>
              <a:rPr lang="en-US" dirty="0"/>
              <a:t>  - the main branch – fuchsia commit</a:t>
            </a:r>
          </a:p>
          <a:p>
            <a:r>
              <a:rPr lang="en-US" dirty="0"/>
              <a:t>Into the target branch</a:t>
            </a:r>
          </a:p>
          <a:p>
            <a:r>
              <a:rPr lang="en-US" dirty="0"/>
              <a:t>  - main.</a:t>
            </a:r>
          </a:p>
          <a:p>
            <a:endParaRPr lang="en-US" dirty="0"/>
          </a:p>
          <a:p>
            <a:r>
              <a:rPr lang="en-US" dirty="0"/>
              <a:t>The way this works is that git </a:t>
            </a:r>
            <a:r>
              <a:rPr lang="en-US" u="sng" dirty="0"/>
              <a:t>uses the history </a:t>
            </a:r>
            <a:r>
              <a:rPr lang="en-US" dirty="0"/>
              <a:t>to identify the </a:t>
            </a:r>
            <a:r>
              <a:rPr lang="en-US" b="1" dirty="0"/>
              <a:t>best</a:t>
            </a:r>
            <a:r>
              <a:rPr lang="en-US" dirty="0"/>
              <a:t> </a:t>
            </a:r>
            <a:r>
              <a:rPr lang="en-US" b="1" dirty="0"/>
              <a:t>common ancestor</a:t>
            </a:r>
            <a:r>
              <a:rPr lang="en-US" b="0" dirty="0"/>
              <a:t> that is shared by the two branches being merged.</a:t>
            </a:r>
            <a:endParaRPr lang="en-US" b="1" dirty="0"/>
          </a:p>
          <a:p>
            <a:endParaRPr lang="en-US" dirty="0"/>
          </a:p>
          <a:p>
            <a:r>
              <a:rPr lang="en-US" dirty="0"/>
              <a:t>  - A common ancestor is a commit that exists in the history of the source branches that are being merged.</a:t>
            </a:r>
          </a:p>
          <a:p>
            <a:r>
              <a:rPr lang="en-US" dirty="0"/>
              <a:t>    - What are the common ancestors here? </a:t>
            </a:r>
          </a:p>
          <a:p>
            <a:r>
              <a:rPr lang="en-US" dirty="0"/>
              <a:t>      - The history of both the feature branch and the main branch contain the Red, Yellow, and Green commits.</a:t>
            </a:r>
          </a:p>
          <a:p>
            <a:r>
              <a:rPr lang="en-US" dirty="0"/>
              <a:t>      - So those are the common ancestors.</a:t>
            </a:r>
          </a:p>
          <a:p>
            <a:endParaRPr lang="en-US" dirty="0"/>
          </a:p>
          <a:p>
            <a:r>
              <a:rPr lang="en-US" dirty="0"/>
              <a:t>  - Which ancestor is the best common ancestor is determined by git and is somewhat complex.</a:t>
            </a:r>
          </a:p>
          <a:p>
            <a:r>
              <a:rPr lang="en-US" dirty="0"/>
              <a:t>    - The details of how it works are beyond the scope of these materials.</a:t>
            </a:r>
          </a:p>
          <a:p>
            <a:r>
              <a:rPr lang="en-US" dirty="0"/>
              <a:t>    - You can find it documented elsewhere if you are interested.</a:t>
            </a:r>
          </a:p>
          <a:p>
            <a:endParaRPr lang="en-US" dirty="0"/>
          </a:p>
          <a:p>
            <a:r>
              <a:rPr lang="en-US" dirty="0"/>
              <a:t>  - In most typical use cases the best common ancestor will be </a:t>
            </a:r>
            <a:r>
              <a:rPr lang="en-US" b="1" dirty="0"/>
              <a:t>the most recent common ancestor.</a:t>
            </a:r>
          </a:p>
          <a:p>
            <a:r>
              <a:rPr lang="en-US" dirty="0"/>
              <a:t>    - What is the best common ancestor here?</a:t>
            </a:r>
          </a:p>
          <a:p>
            <a:r>
              <a:rPr lang="en-US" dirty="0"/>
              <a:t>      - The Green commit is the newest commit that that is shared by the history of the source branches.</a:t>
            </a:r>
          </a:p>
          <a:p>
            <a:r>
              <a:rPr lang="en-US" dirty="0"/>
              <a:t>      - So, it is the “best common ancestor”</a:t>
            </a:r>
          </a:p>
          <a:p>
            <a:endParaRPr lang="en-US" dirty="0"/>
          </a:p>
          <a:p>
            <a:r>
              <a:rPr lang="en-US" dirty="0"/>
              <a:t>Here in the best common ancestor Old MacDonald had</a:t>
            </a:r>
          </a:p>
          <a:p>
            <a:r>
              <a:rPr lang="en-US" dirty="0"/>
              <a:t>  - a cow and a goat.</a:t>
            </a:r>
          </a:p>
          <a:p>
            <a:r>
              <a:rPr lang="en-US" dirty="0"/>
              <a:t>  - both the feature branch and the main branch have made changes.</a:t>
            </a:r>
          </a:p>
          <a:p>
            <a:endParaRPr lang="en-US" dirty="0"/>
          </a:p>
          <a:p>
            <a:r>
              <a:rPr lang="en-US" dirty="0"/>
              <a:t>Note: Old MacDonald is a children’s song that is popular in the United States. It is sung to help children learn animal names and sounds.  The details of the song are not important to this example, just changes between the branches!</a:t>
            </a:r>
          </a:p>
        </p:txBody>
      </p:sp>
    </p:spTree>
    <p:extLst>
      <p:ext uri="{BB962C8B-B14F-4D97-AF65-F5344CB8AC3E}">
        <p14:creationId xmlns:p14="http://schemas.microsoft.com/office/powerpoint/2010/main" val="12312413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a:t>
            </a:r>
          </a:p>
          <a:p>
            <a:r>
              <a:rPr lang="en-US" dirty="0"/>
              <a:t>  - git will compare the branches being merged to the best common ancestor</a:t>
            </a:r>
          </a:p>
          <a:p>
            <a:r>
              <a:rPr lang="en-US" dirty="0"/>
              <a:t>  - and identify the changes that have occurred in each of the branches involved in the merge.</a:t>
            </a:r>
          </a:p>
          <a:p>
            <a:endParaRPr lang="en-US" dirty="0"/>
          </a:p>
          <a:p>
            <a:r>
              <a:rPr lang="en-US" dirty="0"/>
              <a:t>What changes do you see?</a:t>
            </a:r>
          </a:p>
        </p:txBody>
      </p:sp>
    </p:spTree>
    <p:extLst>
      <p:ext uri="{BB962C8B-B14F-4D97-AF65-F5344CB8AC3E}">
        <p14:creationId xmlns:p14="http://schemas.microsoft.com/office/powerpoint/2010/main" val="1436044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lines in the source branches that contain changes relative to the best common ancestor are highlighted in blue.</a:t>
            </a:r>
          </a:p>
          <a:p>
            <a:r>
              <a:rPr lang="en-US" dirty="0"/>
              <a:t>  - The changes in the feature branch as compared to the common ancestor are cow and moo were changed to chicken and cluck</a:t>
            </a:r>
          </a:p>
          <a:p>
            <a:r>
              <a:rPr lang="en-US" dirty="0"/>
              <a:t>  - The changes in the main branch as compared to the common ancestor are duck and quack were changed to goat and </a:t>
            </a:r>
            <a:r>
              <a:rPr lang="en-US" dirty="0" err="1"/>
              <a:t>bahh</a:t>
            </a:r>
            <a:endParaRPr lang="en-US" dirty="0"/>
          </a:p>
          <a:p>
            <a:endParaRPr lang="en-US" dirty="0"/>
          </a:p>
          <a:p>
            <a:r>
              <a:rPr lang="en-US" dirty="0"/>
              <a:t>Ask:</a:t>
            </a:r>
          </a:p>
          <a:p>
            <a:r>
              <a:rPr lang="en-US" dirty="0"/>
              <a:t>  - What makes these non-conflicting changes?</a:t>
            </a:r>
          </a:p>
          <a:p>
            <a:r>
              <a:rPr lang="en-US" dirty="0"/>
              <a:t>    - They do not affect the same lines of the file.</a:t>
            </a:r>
          </a:p>
          <a:p>
            <a:endParaRPr lang="en-US" dirty="0"/>
          </a:p>
          <a:p>
            <a:r>
              <a:rPr lang="en-US" dirty="0"/>
              <a:t>Ask: </a:t>
            </a:r>
          </a:p>
          <a:p>
            <a:r>
              <a:rPr lang="en-US" dirty="0"/>
              <a:t>  - What would make changes conflicting?</a:t>
            </a:r>
          </a:p>
          <a:p>
            <a:r>
              <a:rPr lang="en-US" dirty="0"/>
              <a:t>    - If both the feature and main branches had made changes to the same line.</a:t>
            </a:r>
          </a:p>
          <a:p>
            <a:r>
              <a:rPr lang="en-US" dirty="0"/>
              <a:t>    - For example:</a:t>
            </a:r>
          </a:p>
          <a:p>
            <a:r>
              <a:rPr lang="en-US" dirty="0"/>
              <a:t>      - if the feature branch (blue commit) had changed duck or quack.</a:t>
            </a:r>
          </a:p>
          <a:p>
            <a:r>
              <a:rPr lang="en-US" dirty="0"/>
              <a:t>      - and/or if main (fuchsia commit) had changed cow or moo</a:t>
            </a:r>
          </a:p>
          <a:p>
            <a:r>
              <a:rPr lang="en-US" dirty="0"/>
              <a:t>      - and/or they had both changed one of the other lines.</a:t>
            </a:r>
          </a:p>
          <a:p>
            <a:endParaRPr lang="en-US" dirty="0"/>
          </a:p>
          <a:p>
            <a:r>
              <a:rPr lang="en-US" dirty="0"/>
              <a:t>The idea of conflicting and non-conflicting changes is </a:t>
            </a:r>
          </a:p>
          <a:p>
            <a:r>
              <a:rPr lang="en-US" dirty="0"/>
              <a:t>  - intuitively simple</a:t>
            </a:r>
          </a:p>
          <a:p>
            <a:r>
              <a:rPr lang="en-US" dirty="0"/>
              <a:t>    - roughly… </a:t>
            </a:r>
          </a:p>
          <a:p>
            <a:r>
              <a:rPr lang="en-US" dirty="0"/>
              <a:t>       - If the source branches do not change the same line the changes are not conflicting.</a:t>
            </a:r>
          </a:p>
          <a:p>
            <a:r>
              <a:rPr lang="en-US" dirty="0"/>
              <a:t>       - if the source branches change the same line then they are conflicting. </a:t>
            </a:r>
          </a:p>
          <a:p>
            <a:endParaRPr lang="en-US" dirty="0"/>
          </a:p>
          <a:p>
            <a:r>
              <a:rPr lang="en-US" dirty="0"/>
              <a:t>  - In practice, it is more clever and sophisticated than that…</a:t>
            </a:r>
          </a:p>
          <a:p>
            <a:r>
              <a:rPr lang="en-US" dirty="0"/>
              <a:t>     - the details of the algorithm that git uses is beyond the scope of these activities.</a:t>
            </a:r>
          </a:p>
          <a:p>
            <a:r>
              <a:rPr lang="en-US" dirty="0"/>
              <a:t>     - so for our purposes we will assume the above ”line-based” approach to determining if changes are conflicting or not.</a:t>
            </a:r>
          </a:p>
          <a:p>
            <a:endParaRPr lang="en-US" dirty="0"/>
          </a:p>
          <a:p>
            <a:r>
              <a:rPr lang="en-US" dirty="0"/>
              <a:t>Non-conflicting changes can be merged automatically.</a:t>
            </a:r>
          </a:p>
          <a:p>
            <a:r>
              <a:rPr lang="en-US" dirty="0"/>
              <a:t>  - There is no confusion about what change to pick, because there is no conflict.</a:t>
            </a:r>
          </a:p>
          <a:p>
            <a:r>
              <a:rPr lang="en-US" dirty="0"/>
              <a:t>  - Thus git can perform this merge for us.</a:t>
            </a:r>
          </a:p>
          <a:p>
            <a:r>
              <a:rPr lang="en-US" dirty="0"/>
              <a:t>  - The managers of the upstream will do this</a:t>
            </a:r>
          </a:p>
          <a:p>
            <a:r>
              <a:rPr lang="en-US" dirty="0"/>
              <a:t>  - It is what we saw happen with your PR’s for your Round 1 issues.</a:t>
            </a:r>
          </a:p>
          <a:p>
            <a:r>
              <a:rPr lang="en-US" dirty="0"/>
              <a:t>    - Everyone’s PR changed a different line, so none of them conflicted.</a:t>
            </a:r>
          </a:p>
          <a:p>
            <a:r>
              <a:rPr lang="en-US" dirty="0"/>
              <a:t>    - Thus, they could call be merged automatically.</a:t>
            </a:r>
          </a:p>
        </p:txBody>
      </p:sp>
    </p:spTree>
    <p:extLst>
      <p:ext uri="{BB962C8B-B14F-4D97-AF65-F5344CB8AC3E}">
        <p14:creationId xmlns:p14="http://schemas.microsoft.com/office/powerpoint/2010/main" val="1056849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this slide is showing the “Result”</a:t>
            </a:r>
          </a:p>
          <a:p>
            <a:r>
              <a:rPr lang="en-US" dirty="0"/>
              <a:t>  - The result is created by applying all of the non-conflicting changes from the source branches to the best common ancestor.</a:t>
            </a:r>
          </a:p>
          <a:p>
            <a:r>
              <a:rPr lang="en-US" dirty="0"/>
              <a:t> </a:t>
            </a:r>
          </a:p>
          <a:p>
            <a:r>
              <a:rPr lang="en-US" dirty="0"/>
              <a:t>Recall that in the best common ancestor </a:t>
            </a:r>
            <a:r>
              <a:rPr lang="en-US" dirty="0" err="1"/>
              <a:t>OldMacDonald</a:t>
            </a:r>
            <a:r>
              <a:rPr lang="en-US" dirty="0"/>
              <a:t> had a cow and a duck.</a:t>
            </a:r>
          </a:p>
          <a:p>
            <a:r>
              <a:rPr lang="en-US" dirty="0"/>
              <a:t>  - So, the result here applies</a:t>
            </a:r>
          </a:p>
          <a:p>
            <a:r>
              <a:rPr lang="en-US" dirty="0"/>
              <a:t>    - The change from cow -&gt; chicken from the feature branch.</a:t>
            </a:r>
          </a:p>
          <a:p>
            <a:r>
              <a:rPr lang="en-US" dirty="0"/>
              <a:t>    - The change from duck -&gt; goat from the main branch.</a:t>
            </a:r>
          </a:p>
          <a:p>
            <a:r>
              <a:rPr lang="en-US" dirty="0"/>
              <a:t>  - The result of this is shown in the Merge Result box (center)</a:t>
            </a:r>
          </a:p>
          <a:p>
            <a:endParaRPr lang="en-US" dirty="0"/>
          </a:p>
          <a:p>
            <a:r>
              <a:rPr lang="en-US" dirty="0"/>
              <a:t>The Merge Result shows the status of the main branch after the merge commit is added.</a:t>
            </a:r>
          </a:p>
          <a:p>
            <a:r>
              <a:rPr lang="en-US" dirty="0"/>
              <a:t>  - So, after the merge </a:t>
            </a:r>
            <a:r>
              <a:rPr lang="en-US" dirty="0" err="1"/>
              <a:t>OldMacdonald</a:t>
            </a:r>
            <a:r>
              <a:rPr lang="en-US" dirty="0"/>
              <a:t> in the main branch has a chicken and a goat.</a:t>
            </a:r>
          </a:p>
          <a:p>
            <a:endParaRPr lang="en-US" dirty="0"/>
          </a:p>
          <a:p>
            <a:r>
              <a:rPr lang="en-US" dirty="0"/>
              <a:t>Notice that here the ring around the merge commit is white</a:t>
            </a:r>
          </a:p>
          <a:p>
            <a:r>
              <a:rPr lang="en-US" dirty="0"/>
              <a:t>  - It does not have the fuchsia ring around it as on the earlier slide</a:t>
            </a:r>
          </a:p>
          <a:p>
            <a:r>
              <a:rPr lang="en-US" dirty="0"/>
              <a:t>  - That fuchsia ring represented a blending of the changes from the two commits.</a:t>
            </a:r>
          </a:p>
          <a:p>
            <a:r>
              <a:rPr lang="en-US" dirty="0"/>
              <a:t>  - In this case all of the non-conflicting changes from the fuchsia commit are already in main</a:t>
            </a:r>
          </a:p>
          <a:p>
            <a:r>
              <a:rPr lang="en-US" dirty="0"/>
              <a:t>    - Thus, the only changes in the merge commit will be those from the blue commit.</a:t>
            </a:r>
          </a:p>
          <a:p>
            <a:r>
              <a:rPr lang="en-US" dirty="0"/>
              <a:t>    - Thus, no fuchsia ring in this diagram!</a:t>
            </a:r>
          </a:p>
          <a:p>
            <a:endParaRPr lang="en-US" dirty="0"/>
          </a:p>
          <a:p>
            <a:r>
              <a:rPr lang="en-US" dirty="0"/>
              <a:t>This is what happened as each of your Round 1 issues were merged.</a:t>
            </a:r>
          </a:p>
        </p:txBody>
      </p:sp>
    </p:spTree>
    <p:extLst>
      <p:ext uri="{BB962C8B-B14F-4D97-AF65-F5344CB8AC3E}">
        <p14:creationId xmlns:p14="http://schemas.microsoft.com/office/powerpoint/2010/main" val="426524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hyperlink" Target="https://github.com/logos"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scm.com/downloads/logos"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20.emf"/><Relationship Id="rId4" Type="http://schemas.openxmlformats.org/officeDocument/2006/relationships/image" Target="../media/image19.emf"/></Relationships>
</file>

<file path=ppt/slides/_rels/slide1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23.emf"/><Relationship Id="rId4" Type="http://schemas.openxmlformats.org/officeDocument/2006/relationships/image" Target="../media/image22.em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8.emf"/><Relationship Id="rId4" Type="http://schemas.openxmlformats.org/officeDocument/2006/relationships/image" Target="../media/image7.emf"/></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32.emf"/><Relationship Id="rId4" Type="http://schemas.openxmlformats.org/officeDocument/2006/relationships/image" Target="../media/image31.emf"/></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5.tiff"/><Relationship Id="rId2" Type="http://schemas.openxmlformats.org/officeDocument/2006/relationships/hyperlink" Target="https://www.slidescarnival.com/?utm_source=template" TargetMode="External"/><Relationship Id="rId1" Type="http://schemas.openxmlformats.org/officeDocument/2006/relationships/slideLayout" Target="../slideLayouts/slideLayout7.xml"/><Relationship Id="rId6" Type="http://schemas.openxmlformats.org/officeDocument/2006/relationships/hyperlink" Target="https://creativecommons.org/licenses/by-nc/4.0/" TargetMode="External"/><Relationship Id="rId5" Type="http://schemas.openxmlformats.org/officeDocument/2006/relationships/image" Target="../media/image34.tiff"/><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1.emf"/><Relationship Id="rId4" Type="http://schemas.openxmlformats.org/officeDocument/2006/relationships/image" Target="../media/image10.emf"/></Relationships>
</file>

<file path=ppt/slides/_rels/slide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4.emf"/><Relationship Id="rId4" Type="http://schemas.openxmlformats.org/officeDocument/2006/relationships/image" Target="../media/image13.emf"/></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4">
            <a:extLst>
              <a:ext uri="{FF2B5EF4-FFF2-40B4-BE49-F238E27FC236}">
                <a16:creationId xmlns:a16="http://schemas.microsoft.com/office/drawing/2014/main" id="{744ABAA6-DB3B-EF44-9091-D702432D29BD}"/>
              </a:ext>
            </a:extLst>
          </p:cNvPr>
          <p:cNvSpPr txBox="1">
            <a:spLocks noGrp="1" noChangeArrowheads="1"/>
          </p:cNvSpPr>
          <p:nvPr>
            <p:ph type="ctrTitle"/>
          </p:nvPr>
        </p:nvSpPr>
        <p:spPr>
          <a:xfrm>
            <a:off x="758639" y="587734"/>
            <a:ext cx="6100618" cy="1158875"/>
          </a:xfrm>
        </p:spPr>
        <p:txBody>
          <a:bodyPr/>
          <a:lstStyle/>
          <a:p>
            <a:pPr>
              <a:spcBef>
                <a:spcPct val="0"/>
              </a:spcBef>
              <a:spcAft>
                <a:spcPct val="0"/>
              </a:spcAft>
              <a:buFont typeface="Dosis ExtraLight"/>
              <a:buNone/>
            </a:pPr>
            <a:r>
              <a:rPr lang="en-US" altLang="en-US" sz="4000" dirty="0">
                <a:latin typeface="Dosis ExtraLight"/>
                <a:ea typeface="Dosis ExtraLight"/>
                <a:cs typeface="Dosis ExtraLight"/>
                <a:sym typeface="Dosis ExtraLight"/>
              </a:rPr>
              <a:t>4 – Merge Conflicts</a:t>
            </a:r>
          </a:p>
        </p:txBody>
      </p:sp>
      <p:pic>
        <p:nvPicPr>
          <p:cNvPr id="4" name="Picture 3">
            <a:extLst>
              <a:ext uri="{FF2B5EF4-FFF2-40B4-BE49-F238E27FC236}">
                <a16:creationId xmlns:a16="http://schemas.microsoft.com/office/drawing/2014/main" id="{51CFB513-8D87-3941-8909-EF842BF63BD2}"/>
              </a:ext>
            </a:extLst>
          </p:cNvPr>
          <p:cNvPicPr>
            <a:picLocks noChangeAspect="1"/>
          </p:cNvPicPr>
          <p:nvPr/>
        </p:nvPicPr>
        <p:blipFill>
          <a:blip r:embed="rId3"/>
          <a:stretch>
            <a:fillRect/>
          </a:stretch>
        </p:blipFill>
        <p:spPr>
          <a:xfrm rot="213223">
            <a:off x="4581621" y="3808175"/>
            <a:ext cx="1513066" cy="631830"/>
          </a:xfrm>
          <a:prstGeom prst="rect">
            <a:avLst/>
          </a:prstGeom>
        </p:spPr>
      </p:pic>
      <p:grpSp>
        <p:nvGrpSpPr>
          <p:cNvPr id="15" name="Group 14">
            <a:extLst>
              <a:ext uri="{FF2B5EF4-FFF2-40B4-BE49-F238E27FC236}">
                <a16:creationId xmlns:a16="http://schemas.microsoft.com/office/drawing/2014/main" id="{563A4626-DFFB-834C-991B-8BDEB561B943}"/>
              </a:ext>
            </a:extLst>
          </p:cNvPr>
          <p:cNvGrpSpPr/>
          <p:nvPr/>
        </p:nvGrpSpPr>
        <p:grpSpPr>
          <a:xfrm rot="20871660">
            <a:off x="4304870" y="2085192"/>
            <a:ext cx="2329337" cy="1387091"/>
            <a:chOff x="4239610" y="2801371"/>
            <a:chExt cx="2329337" cy="1387091"/>
          </a:xfrm>
        </p:grpSpPr>
        <p:pic>
          <p:nvPicPr>
            <p:cNvPr id="5" name="Picture 4" descr="A picture containing drawing, plate&#10;&#10;Description automatically generated">
              <a:extLst>
                <a:ext uri="{FF2B5EF4-FFF2-40B4-BE49-F238E27FC236}">
                  <a16:creationId xmlns:a16="http://schemas.microsoft.com/office/drawing/2014/main" id="{86137239-921D-6F41-BC2A-48C7923C9801}"/>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167BEFDA-A5DA-134B-BC81-CE63E96733DD}"/>
                </a:ext>
              </a:extLst>
            </p:cNvPr>
            <p:cNvPicPr>
              <a:picLocks noChangeAspect="1"/>
            </p:cNvPicPr>
            <p:nvPr/>
          </p:nvPicPr>
          <p:blipFill>
            <a:blip r:embed="rId5"/>
            <a:stretch>
              <a:fillRect/>
            </a:stretch>
          </p:blipFill>
          <p:spPr>
            <a:xfrm>
              <a:off x="4903221" y="2801371"/>
              <a:ext cx="596591" cy="596591"/>
            </a:xfrm>
            <a:prstGeom prst="rect">
              <a:avLst/>
            </a:prstGeom>
          </p:spPr>
        </p:pic>
      </p:grpSp>
      <p:sp>
        <p:nvSpPr>
          <p:cNvPr id="10" name="TextBox 9">
            <a:extLst>
              <a:ext uri="{FF2B5EF4-FFF2-40B4-BE49-F238E27FC236}">
                <a16:creationId xmlns:a16="http://schemas.microsoft.com/office/drawing/2014/main" id="{AB1DF5FC-6A60-E847-810F-5F49DB78F48C}"/>
              </a:ext>
            </a:extLst>
          </p:cNvPr>
          <p:cNvSpPr txBox="1"/>
          <p:nvPr/>
        </p:nvSpPr>
        <p:spPr>
          <a:xfrm>
            <a:off x="4816372" y="4727558"/>
            <a:ext cx="1633781" cy="415498"/>
          </a:xfrm>
          <a:prstGeom prst="rect">
            <a:avLst/>
          </a:prstGeom>
          <a:noFill/>
        </p:spPr>
        <p:txBody>
          <a:bodyPr wrap="none" rtlCol="0">
            <a:spAutoFit/>
          </a:bodyPr>
          <a:lstStyle/>
          <a:p>
            <a:r>
              <a:rPr lang="en-US" sz="700" dirty="0">
                <a:solidFill>
                  <a:schemeClr val="accent5">
                    <a:lumMod val="75000"/>
                    <a:lumOff val="25000"/>
                  </a:schemeClr>
                </a:solidFill>
              </a:rPr>
              <a:t>Images from: </a:t>
            </a:r>
          </a:p>
          <a:p>
            <a:r>
              <a:rPr lang="en-US" sz="700" dirty="0">
                <a:solidFill>
                  <a:schemeClr val="accent5">
                    <a:lumMod val="75000"/>
                    <a:lumOff val="25000"/>
                  </a:schemeClr>
                </a:solidFill>
                <a:hlinkClick r:id="rId6">
                  <a:extLst>
                    <a:ext uri="{A12FA001-AC4F-418D-AE19-62706E023703}">
                      <ahyp:hlinkClr xmlns:ahyp="http://schemas.microsoft.com/office/drawing/2018/hyperlinkcolor" val="tx"/>
                    </a:ext>
                  </a:extLst>
                </a:hlinkClick>
              </a:rPr>
              <a:t>https://git-scm.com/downloads/logos</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https://github.com/logos</a:t>
            </a:r>
            <a:endParaRPr lang="en-US" sz="700" dirty="0">
              <a:solidFill>
                <a:schemeClr val="accent5">
                  <a:lumMod val="75000"/>
                  <a:lumOff val="25000"/>
                </a:schemeClr>
              </a:solidFill>
            </a:endParaRPr>
          </a:p>
        </p:txBody>
      </p:sp>
      <p:pic>
        <p:nvPicPr>
          <p:cNvPr id="2" name="Picture 1">
            <a:extLst>
              <a:ext uri="{FF2B5EF4-FFF2-40B4-BE49-F238E27FC236}">
                <a16:creationId xmlns:a16="http://schemas.microsoft.com/office/drawing/2014/main" id="{FF91D652-8331-3B42-851F-A81CCF2DACDD}"/>
              </a:ext>
            </a:extLst>
          </p:cNvPr>
          <p:cNvPicPr>
            <a:picLocks noChangeAspect="1"/>
          </p:cNvPicPr>
          <p:nvPr/>
        </p:nvPicPr>
        <p:blipFill>
          <a:blip r:embed="rId8"/>
          <a:stretch>
            <a:fillRect/>
          </a:stretch>
        </p:blipFill>
        <p:spPr>
          <a:xfrm rot="21243546">
            <a:off x="428092" y="2487838"/>
            <a:ext cx="3354019" cy="1887458"/>
          </a:xfrm>
          <a:prstGeom prst="rect">
            <a:avLst/>
          </a:prstGeom>
        </p:spPr>
      </p:pic>
      <p:sp>
        <p:nvSpPr>
          <p:cNvPr id="6" name="TextBox 5">
            <a:extLst>
              <a:ext uri="{FF2B5EF4-FFF2-40B4-BE49-F238E27FC236}">
                <a16:creationId xmlns:a16="http://schemas.microsoft.com/office/drawing/2014/main" id="{8FD71A57-390E-4E42-8511-19C902F5359F}"/>
              </a:ext>
            </a:extLst>
          </p:cNvPr>
          <p:cNvSpPr txBox="1"/>
          <p:nvPr/>
        </p:nvSpPr>
        <p:spPr>
          <a:xfrm rot="21270371">
            <a:off x="818103" y="4303196"/>
            <a:ext cx="2961067" cy="246221"/>
          </a:xfrm>
          <a:prstGeom prst="rect">
            <a:avLst/>
          </a:prstGeom>
          <a:noFill/>
        </p:spPr>
        <p:txBody>
          <a:bodyPr wrap="none" rtlCol="0">
            <a:spAutoFit/>
          </a:bodyPr>
          <a:lstStyle/>
          <a:p>
            <a:r>
              <a:rPr lang="en-US" sz="1000" dirty="0">
                <a:solidFill>
                  <a:srgbClr val="00B0F0"/>
                </a:solidFill>
              </a:rPr>
              <a:t>https://</a:t>
            </a:r>
            <a:r>
              <a:rPr lang="en-US" sz="1000" dirty="0" err="1">
                <a:solidFill>
                  <a:srgbClr val="00B0F0"/>
                </a:solidFill>
              </a:rPr>
              <a:t>www.youtube.com</a:t>
            </a:r>
            <a:r>
              <a:rPr lang="en-US" sz="1000" dirty="0">
                <a:solidFill>
                  <a:srgbClr val="00B0F0"/>
                </a:solidFill>
              </a:rPr>
              <a:t>/</a:t>
            </a:r>
            <a:r>
              <a:rPr lang="en-US" sz="1000" dirty="0" err="1">
                <a:solidFill>
                  <a:srgbClr val="00B0F0"/>
                </a:solidFill>
              </a:rPr>
              <a:t>watch?v</a:t>
            </a:r>
            <a:r>
              <a:rPr lang="en-US" sz="1000" dirty="0">
                <a:solidFill>
                  <a:srgbClr val="00B0F0"/>
                </a:solidFill>
              </a:rPr>
              <a:t>=Tyd0FO0tko8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ounded Rectangle 67">
            <a:extLst>
              <a:ext uri="{FF2B5EF4-FFF2-40B4-BE49-F238E27FC236}">
                <a16:creationId xmlns:a16="http://schemas.microsoft.com/office/drawing/2014/main" id="{F223C3DA-17C6-05A4-ACBD-6EE271D9B49B}"/>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ounded Rectangle 68">
            <a:extLst>
              <a:ext uri="{FF2B5EF4-FFF2-40B4-BE49-F238E27FC236}">
                <a16:creationId xmlns:a16="http://schemas.microsoft.com/office/drawing/2014/main" id="{A574A8DB-9416-6978-5571-BAC67EC86936}"/>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TextBox 69">
            <a:extLst>
              <a:ext uri="{FF2B5EF4-FFF2-40B4-BE49-F238E27FC236}">
                <a16:creationId xmlns:a16="http://schemas.microsoft.com/office/drawing/2014/main" id="{752B1391-98C4-A5D0-DA85-D809EEDFA2A3}"/>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pig</a:t>
            </a:r>
          </a:p>
          <a:p>
            <a:r>
              <a:rPr lang="en-US" sz="1200" dirty="0">
                <a:solidFill>
                  <a:schemeClr val="accent6"/>
                </a:solidFill>
              </a:rPr>
              <a:t>With a oink oink here</a:t>
            </a:r>
          </a:p>
          <a:p>
            <a:r>
              <a:rPr lang="en-US" sz="1200" dirty="0">
                <a:solidFill>
                  <a:schemeClr val="accent6"/>
                </a:solidFill>
              </a:rPr>
              <a:t>And a oink oink there</a:t>
            </a:r>
          </a:p>
        </p:txBody>
      </p:sp>
      <p:sp>
        <p:nvSpPr>
          <p:cNvPr id="71" name="TextBox 70">
            <a:extLst>
              <a:ext uri="{FF2B5EF4-FFF2-40B4-BE49-F238E27FC236}">
                <a16:creationId xmlns:a16="http://schemas.microsoft.com/office/drawing/2014/main" id="{EB2377D6-88B8-01D9-D969-30EC72EBD4A8}"/>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a:t>
            </a:r>
            <a:r>
              <a:rPr lang="en-US" sz="1200" dirty="0" err="1">
                <a:solidFill>
                  <a:schemeClr val="accent6"/>
                </a:solidFill>
              </a:rPr>
              <a:t>buk</a:t>
            </a:r>
            <a:r>
              <a:rPr lang="en-US" sz="1200" dirty="0">
                <a:solidFill>
                  <a:schemeClr val="accent6"/>
                </a:solidFill>
              </a:rPr>
              <a:t> </a:t>
            </a:r>
            <a:r>
              <a:rPr lang="en-US" sz="1200" dirty="0" err="1">
                <a:solidFill>
                  <a:schemeClr val="accent6"/>
                </a:solidFill>
              </a:rPr>
              <a:t>buk</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buk</a:t>
            </a:r>
            <a:r>
              <a:rPr lang="en-US" sz="1200" dirty="0">
                <a:solidFill>
                  <a:schemeClr val="accent6"/>
                </a:solidFill>
              </a:rPr>
              <a:t> </a:t>
            </a:r>
            <a:r>
              <a:rPr lang="en-US" sz="1200" dirty="0" err="1">
                <a:solidFill>
                  <a:schemeClr val="accent6"/>
                </a:solidFill>
              </a:rPr>
              <a:t>buk</a:t>
            </a:r>
            <a:r>
              <a:rPr lang="en-US" sz="1200" dirty="0">
                <a:solidFill>
                  <a:schemeClr val="accent6"/>
                </a:solidFill>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piglet</a:t>
            </a:r>
          </a:p>
          <a:p>
            <a:r>
              <a:rPr lang="en-US" sz="1200" dirty="0">
                <a:solidFill>
                  <a:schemeClr val="accent6"/>
                </a:solidFill>
              </a:rPr>
              <a:t>With an </a:t>
            </a:r>
            <a:r>
              <a:rPr lang="en-US" sz="1200" dirty="0" err="1">
                <a:solidFill>
                  <a:schemeClr val="accent6"/>
                </a:solidFill>
              </a:rPr>
              <a:t>oinky</a:t>
            </a:r>
            <a:r>
              <a:rPr lang="en-US" sz="1200" dirty="0">
                <a:solidFill>
                  <a:schemeClr val="accent6"/>
                </a:solidFill>
              </a:rPr>
              <a:t> oink here</a:t>
            </a:r>
          </a:p>
          <a:p>
            <a:r>
              <a:rPr lang="en-US" sz="1200" dirty="0">
                <a:solidFill>
                  <a:schemeClr val="accent6"/>
                </a:solidFill>
              </a:rPr>
              <a:t>And an </a:t>
            </a:r>
            <a:r>
              <a:rPr lang="en-US" sz="1200" dirty="0" err="1">
                <a:solidFill>
                  <a:schemeClr val="accent6"/>
                </a:solidFill>
              </a:rPr>
              <a:t>oinky</a:t>
            </a:r>
            <a:r>
              <a:rPr lang="en-US" sz="1200" dirty="0">
                <a:solidFill>
                  <a:schemeClr val="accent6"/>
                </a:solidFill>
              </a:rPr>
              <a:t> oink there</a:t>
            </a:r>
          </a:p>
        </p:txBody>
      </p:sp>
      <p:sp>
        <p:nvSpPr>
          <p:cNvPr id="72" name="Rounded Rectangle 71">
            <a:extLst>
              <a:ext uri="{FF2B5EF4-FFF2-40B4-BE49-F238E27FC236}">
                <a16:creationId xmlns:a16="http://schemas.microsoft.com/office/drawing/2014/main" id="{8DF2DB02-C9EA-3301-59DC-8A57E121137C}"/>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16C0F839-2F75-48F6-2254-567D8AF98E74}"/>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goat</a:t>
            </a:r>
          </a:p>
          <a:p>
            <a:r>
              <a:rPr lang="en-US" sz="1200" dirty="0">
                <a:solidFill>
                  <a:schemeClr val="accent6"/>
                </a:solidFill>
              </a:rPr>
              <a:t>With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there</a:t>
            </a:r>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Merge: Identifying Changes 2</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sp>
        <p:nvSpPr>
          <p:cNvPr id="28" name="Oval 27">
            <a:extLst>
              <a:ext uri="{FF2B5EF4-FFF2-40B4-BE49-F238E27FC236}">
                <a16:creationId xmlns:a16="http://schemas.microsoft.com/office/drawing/2014/main" id="{09C58BA2-181C-4C4C-9011-B0F2E0D9331D}"/>
              </a:ext>
            </a:extLst>
          </p:cNvPr>
          <p:cNvSpPr/>
          <p:nvPr/>
        </p:nvSpPr>
        <p:spPr>
          <a:xfrm>
            <a:off x="3985011" y="2508418"/>
            <a:ext cx="420130" cy="420130"/>
          </a:xfrm>
          <a:prstGeom prst="ellipse">
            <a:avLst/>
          </a:prstGeom>
          <a:solidFill>
            <a:schemeClr val="bg1"/>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94520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0070C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8833926A-3847-D34B-833F-B9DD9CFDA876}"/>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19" name="TextBox 18">
            <a:extLst>
              <a:ext uri="{FF2B5EF4-FFF2-40B4-BE49-F238E27FC236}">
                <a16:creationId xmlns:a16="http://schemas.microsoft.com/office/drawing/2014/main" id="{EEE836C2-4919-D044-9506-B8DEE0B5BA67}"/>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20" name="TextBox 19">
            <a:extLst>
              <a:ext uri="{FF2B5EF4-FFF2-40B4-BE49-F238E27FC236}">
                <a16:creationId xmlns:a16="http://schemas.microsoft.com/office/drawing/2014/main" id="{2158DF0E-46CD-5440-BFBF-AD80412F7BC1}"/>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6" name="TextBox 5">
            <a:extLst>
              <a:ext uri="{FF2B5EF4-FFF2-40B4-BE49-F238E27FC236}">
                <a16:creationId xmlns:a16="http://schemas.microsoft.com/office/drawing/2014/main" id="{B691B295-5CB7-900D-9A44-80FEF5E7E31F}"/>
              </a:ext>
            </a:extLst>
          </p:cNvPr>
          <p:cNvSpPr txBox="1"/>
          <p:nvPr/>
        </p:nvSpPr>
        <p:spPr>
          <a:xfrm rot="21141175">
            <a:off x="116868" y="1001624"/>
            <a:ext cx="2558283" cy="1200329"/>
          </a:xfrm>
          <a:prstGeom prst="rect">
            <a:avLst/>
          </a:prstGeom>
          <a:noFill/>
        </p:spPr>
        <p:txBody>
          <a:bodyPr wrap="square" rtlCol="0">
            <a:spAutoFit/>
          </a:bodyPr>
          <a:lstStyle/>
          <a:p>
            <a:pPr algn="ctr"/>
            <a:r>
              <a:rPr lang="en-US" sz="2400" dirty="0">
                <a:latin typeface="Segoe Print" panose="02000800000000000000" pitchFamily="2" charset="0"/>
              </a:rPr>
              <a:t>What changes have occurred here?</a:t>
            </a:r>
          </a:p>
        </p:txBody>
      </p:sp>
      <p:sp>
        <p:nvSpPr>
          <p:cNvPr id="65" name="Oval 64">
            <a:extLst>
              <a:ext uri="{FF2B5EF4-FFF2-40B4-BE49-F238E27FC236}">
                <a16:creationId xmlns:a16="http://schemas.microsoft.com/office/drawing/2014/main" id="{114BB99B-D702-790B-E766-D0A8B8AAE3CC}"/>
              </a:ext>
            </a:extLst>
          </p:cNvPr>
          <p:cNvSpPr/>
          <p:nvPr/>
        </p:nvSpPr>
        <p:spPr>
          <a:xfrm>
            <a:off x="4065048" y="2585322"/>
            <a:ext cx="257371" cy="266322"/>
          </a:xfrm>
          <a:prstGeom prst="ellipse">
            <a:avLst/>
          </a:prstGeom>
          <a:solidFill>
            <a:srgbClr val="00B0F0"/>
          </a:solidFill>
          <a:ln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61ABF278-E409-7272-0795-7D178FB2D914}"/>
              </a:ext>
            </a:extLst>
          </p:cNvPr>
          <p:cNvGrpSpPr/>
          <p:nvPr/>
        </p:nvGrpSpPr>
        <p:grpSpPr>
          <a:xfrm>
            <a:off x="2895600" y="846855"/>
            <a:ext cx="4505227" cy="1279450"/>
            <a:chOff x="2895600" y="846855"/>
            <a:chExt cx="4505227" cy="1279450"/>
          </a:xfrm>
        </p:grpSpPr>
        <p:cxnSp>
          <p:nvCxnSpPr>
            <p:cNvPr id="40" name="Straight Connector 39">
              <a:extLst>
                <a:ext uri="{FF2B5EF4-FFF2-40B4-BE49-F238E27FC236}">
                  <a16:creationId xmlns:a16="http://schemas.microsoft.com/office/drawing/2014/main" id="{5CE1BBAE-452E-20BC-5C06-AA2DB72F4209}"/>
                </a:ext>
              </a:extLst>
            </p:cNvPr>
            <p:cNvCxnSpPr>
              <a:cxnSpLocks/>
            </p:cNvCxnSpPr>
            <p:nvPr/>
          </p:nvCxnSpPr>
          <p:spPr>
            <a:xfrm flipV="1">
              <a:off x="3855450" y="1368152"/>
              <a:ext cx="1856453" cy="11275"/>
            </a:xfrm>
            <a:prstGeom prst="line">
              <a:avLst/>
            </a:prstGeom>
            <a:ln w="31750"/>
          </p:spPr>
          <p:style>
            <a:lnRef idx="1">
              <a:schemeClr val="dk1"/>
            </a:lnRef>
            <a:fillRef idx="0">
              <a:schemeClr val="dk1"/>
            </a:fillRef>
            <a:effectRef idx="0">
              <a:schemeClr val="dk1"/>
            </a:effectRef>
            <a:fontRef idx="minor">
              <a:schemeClr val="tx1"/>
            </a:fontRef>
          </p:style>
        </p:cxnSp>
        <p:sp>
          <p:nvSpPr>
            <p:cNvPr id="63" name="Oval 62">
              <a:extLst>
                <a:ext uri="{FF2B5EF4-FFF2-40B4-BE49-F238E27FC236}">
                  <a16:creationId xmlns:a16="http://schemas.microsoft.com/office/drawing/2014/main" id="{CEF93F3D-915E-2644-A055-45001744DA21}"/>
                </a:ext>
              </a:extLst>
            </p:cNvPr>
            <p:cNvSpPr/>
            <p:nvPr/>
          </p:nvSpPr>
          <p:spPr>
            <a:xfrm>
              <a:off x="5655209" y="1244410"/>
              <a:ext cx="271848" cy="271848"/>
            </a:xfrm>
            <a:prstGeom prst="ellipse">
              <a:avLst/>
            </a:prstGeom>
            <a:solidFill>
              <a:schemeClr val="bg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8812DC68-23B0-D23D-8C0B-ED3B2CB7C4F6}"/>
                </a:ext>
              </a:extLst>
            </p:cNvPr>
            <p:cNvSpPr/>
            <p:nvPr/>
          </p:nvSpPr>
          <p:spPr>
            <a:xfrm>
              <a:off x="3816681" y="1239590"/>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BF36E290-7B99-AA7C-395F-231E1BDD7C9D}"/>
                </a:ext>
              </a:extLst>
            </p:cNvPr>
            <p:cNvSpPr/>
            <p:nvPr/>
          </p:nvSpPr>
          <p:spPr>
            <a:xfrm>
              <a:off x="4269217" y="1239590"/>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5C10BC09-DF03-A9A6-C390-33444152F9AE}"/>
                </a:ext>
              </a:extLst>
            </p:cNvPr>
            <p:cNvSpPr/>
            <p:nvPr/>
          </p:nvSpPr>
          <p:spPr>
            <a:xfrm>
              <a:off x="4719269" y="1239590"/>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3EF302BC-6EB4-DC22-2EC0-4C5FB56F72AC}"/>
                </a:ext>
              </a:extLst>
            </p:cNvPr>
            <p:cNvSpPr txBox="1"/>
            <p:nvPr/>
          </p:nvSpPr>
          <p:spPr>
            <a:xfrm>
              <a:off x="3213335" y="846855"/>
              <a:ext cx="498855" cy="261610"/>
            </a:xfrm>
            <a:prstGeom prst="rect">
              <a:avLst/>
            </a:prstGeom>
            <a:noFill/>
          </p:spPr>
          <p:txBody>
            <a:bodyPr wrap="none" rtlCol="0">
              <a:spAutoFit/>
            </a:bodyPr>
            <a:lstStyle/>
            <a:p>
              <a:r>
                <a:rPr lang="en-US" sz="1100" dirty="0"/>
                <a:t>Time</a:t>
              </a:r>
            </a:p>
          </p:txBody>
        </p:sp>
        <p:cxnSp>
          <p:nvCxnSpPr>
            <p:cNvPr id="45" name="Straight Arrow Connector 44">
              <a:extLst>
                <a:ext uri="{FF2B5EF4-FFF2-40B4-BE49-F238E27FC236}">
                  <a16:creationId xmlns:a16="http://schemas.microsoft.com/office/drawing/2014/main" id="{5B01B811-F867-FA0D-779A-E12633B07902}"/>
                </a:ext>
              </a:extLst>
            </p:cNvPr>
            <p:cNvCxnSpPr>
              <a:cxnSpLocks/>
              <a:stCxn id="44" idx="3"/>
            </p:cNvCxnSpPr>
            <p:nvPr/>
          </p:nvCxnSpPr>
          <p:spPr>
            <a:xfrm>
              <a:off x="3712190" y="977660"/>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6" name="TextBox 45">
              <a:extLst>
                <a:ext uri="{FF2B5EF4-FFF2-40B4-BE49-F238E27FC236}">
                  <a16:creationId xmlns:a16="http://schemas.microsoft.com/office/drawing/2014/main" id="{94C73A8C-4E9F-10AD-EDA8-43FADDE055CD}"/>
                </a:ext>
              </a:extLst>
            </p:cNvPr>
            <p:cNvSpPr txBox="1"/>
            <p:nvPr/>
          </p:nvSpPr>
          <p:spPr>
            <a:xfrm>
              <a:off x="2895600" y="1144681"/>
              <a:ext cx="853119" cy="461665"/>
            </a:xfrm>
            <a:prstGeom prst="rect">
              <a:avLst/>
            </a:prstGeom>
            <a:noFill/>
          </p:spPr>
          <p:txBody>
            <a:bodyPr wrap="none" rtlCol="0">
              <a:spAutoFit/>
            </a:bodyPr>
            <a:lstStyle/>
            <a:p>
              <a:r>
                <a:rPr lang="en-US" sz="2400" dirty="0"/>
                <a:t>main</a:t>
              </a:r>
            </a:p>
          </p:txBody>
        </p:sp>
        <p:grpSp>
          <p:nvGrpSpPr>
            <p:cNvPr id="47" name="Group 46">
              <a:extLst>
                <a:ext uri="{FF2B5EF4-FFF2-40B4-BE49-F238E27FC236}">
                  <a16:creationId xmlns:a16="http://schemas.microsoft.com/office/drawing/2014/main" id="{78EE0B35-AD9A-BC00-3D44-763C5785BE14}"/>
                </a:ext>
              </a:extLst>
            </p:cNvPr>
            <p:cNvGrpSpPr/>
            <p:nvPr/>
          </p:nvGrpSpPr>
          <p:grpSpPr>
            <a:xfrm>
              <a:off x="4868736" y="1300931"/>
              <a:ext cx="2168194" cy="825374"/>
              <a:chOff x="1456846" y="1755454"/>
              <a:chExt cx="2168194" cy="825374"/>
            </a:xfrm>
          </p:grpSpPr>
          <p:cxnSp>
            <p:nvCxnSpPr>
              <p:cNvPr id="57" name="Curved Connector 56">
                <a:extLst>
                  <a:ext uri="{FF2B5EF4-FFF2-40B4-BE49-F238E27FC236}">
                    <a16:creationId xmlns:a16="http://schemas.microsoft.com/office/drawing/2014/main" id="{8260CF11-AE38-3ADE-D6C9-528E53B621EB}"/>
                  </a:ext>
                </a:extLst>
              </p:cNvPr>
              <p:cNvCxnSpPr>
                <a:cxnSpLocks/>
              </p:cNvCxnSpPr>
              <p:nvPr/>
            </p:nvCxnSpPr>
            <p:spPr>
              <a:xfrm rot="16200000" flipH="1">
                <a:off x="2815617" y="1539218"/>
                <a:ext cx="387529" cy="1231317"/>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9531F66A-F509-A24C-24B9-B45184B71E65}"/>
                  </a:ext>
                </a:extLst>
              </p:cNvPr>
              <p:cNvSpPr txBox="1"/>
              <p:nvPr/>
            </p:nvSpPr>
            <p:spPr>
              <a:xfrm>
                <a:off x="1456846" y="2119163"/>
                <a:ext cx="1144865" cy="461665"/>
              </a:xfrm>
              <a:prstGeom prst="rect">
                <a:avLst/>
              </a:prstGeom>
              <a:noFill/>
            </p:spPr>
            <p:txBody>
              <a:bodyPr wrap="none" rtlCol="0">
                <a:spAutoFit/>
              </a:bodyPr>
              <a:lstStyle/>
              <a:p>
                <a:r>
                  <a:rPr lang="en-US" sz="2400" dirty="0" err="1"/>
                  <a:t>hadPig</a:t>
                </a:r>
                <a:endParaRPr lang="en-US" sz="2400" dirty="0"/>
              </a:p>
            </p:txBody>
          </p:sp>
          <p:sp>
            <p:nvSpPr>
              <p:cNvPr id="56" name="Oval 55">
                <a:extLst>
                  <a:ext uri="{FF2B5EF4-FFF2-40B4-BE49-F238E27FC236}">
                    <a16:creationId xmlns:a16="http://schemas.microsoft.com/office/drawing/2014/main" id="{3B15C3A7-AADF-5125-E850-3C501B6A8247}"/>
                  </a:ext>
                </a:extLst>
              </p:cNvPr>
              <p:cNvSpPr/>
              <p:nvPr/>
            </p:nvSpPr>
            <p:spPr>
              <a:xfrm>
                <a:off x="2290773" y="1755454"/>
                <a:ext cx="176940" cy="176940"/>
              </a:xfrm>
              <a:prstGeom prst="ellipse">
                <a:avLst/>
              </a:prstGeom>
              <a:solidFill>
                <a:srgbClr val="00B0F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48" name="Oval 47">
              <a:extLst>
                <a:ext uri="{FF2B5EF4-FFF2-40B4-BE49-F238E27FC236}">
                  <a16:creationId xmlns:a16="http://schemas.microsoft.com/office/drawing/2014/main" id="{828DFFFE-2919-1303-5C0D-D946B17EEBA5}"/>
                </a:ext>
              </a:extLst>
            </p:cNvPr>
            <p:cNvSpPr/>
            <p:nvPr/>
          </p:nvSpPr>
          <p:spPr>
            <a:xfrm>
              <a:off x="5169321" y="1232228"/>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81704301-7044-9377-9570-F0E6F9ACF2ED}"/>
                </a:ext>
              </a:extLst>
            </p:cNvPr>
            <p:cNvCxnSpPr>
              <a:cxnSpLocks/>
            </p:cNvCxnSpPr>
            <p:nvPr/>
          </p:nvCxnSpPr>
          <p:spPr>
            <a:xfrm flipV="1">
              <a:off x="5911635" y="1369265"/>
              <a:ext cx="535920" cy="2055"/>
            </a:xfrm>
            <a:prstGeom prst="line">
              <a:avLst/>
            </a:prstGeom>
            <a:ln w="31750"/>
          </p:spPr>
          <p:style>
            <a:lnRef idx="1">
              <a:schemeClr val="dk1"/>
            </a:lnRef>
            <a:fillRef idx="0">
              <a:schemeClr val="dk1"/>
            </a:fillRef>
            <a:effectRef idx="0">
              <a:schemeClr val="dk1"/>
            </a:effectRef>
            <a:fontRef idx="minor">
              <a:schemeClr val="tx1"/>
            </a:fontRef>
          </p:style>
        </p:cxnSp>
        <p:sp>
          <p:nvSpPr>
            <p:cNvPr id="66" name="Oval 65">
              <a:extLst>
                <a:ext uri="{FF2B5EF4-FFF2-40B4-BE49-F238E27FC236}">
                  <a16:creationId xmlns:a16="http://schemas.microsoft.com/office/drawing/2014/main" id="{21E2C3E6-36C2-B752-42B4-525E24890E9F}"/>
                </a:ext>
              </a:extLst>
            </p:cNvPr>
            <p:cNvSpPr/>
            <p:nvPr/>
          </p:nvSpPr>
          <p:spPr>
            <a:xfrm>
              <a:off x="6421271" y="1235090"/>
              <a:ext cx="271848" cy="271848"/>
            </a:xfrm>
            <a:prstGeom prst="ellipse">
              <a:avLst/>
            </a:prstGeom>
            <a:solidFill>
              <a:srgbClr val="0070C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67" name="Oval 66">
              <a:extLst>
                <a:ext uri="{FF2B5EF4-FFF2-40B4-BE49-F238E27FC236}">
                  <a16:creationId xmlns:a16="http://schemas.microsoft.com/office/drawing/2014/main" id="{901E1454-6C54-529A-4D24-03F5CF7AC7A8}"/>
                </a:ext>
              </a:extLst>
            </p:cNvPr>
            <p:cNvSpPr/>
            <p:nvPr/>
          </p:nvSpPr>
          <p:spPr>
            <a:xfrm>
              <a:off x="6814554" y="1766496"/>
              <a:ext cx="271848" cy="271848"/>
            </a:xfrm>
            <a:prstGeom prst="ellipse">
              <a:avLst/>
            </a:prstGeom>
            <a:solidFill>
              <a:srgbClr val="9452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40868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Merge: Conflicting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sp>
        <p:nvSpPr>
          <p:cNvPr id="15" name="TextBox 14">
            <a:extLst>
              <a:ext uri="{FF2B5EF4-FFF2-40B4-BE49-F238E27FC236}">
                <a16:creationId xmlns:a16="http://schemas.microsoft.com/office/drawing/2014/main" id="{E47B3AB2-AC4D-7E44-9AD8-93FB058A257F}"/>
              </a:ext>
            </a:extLst>
          </p:cNvPr>
          <p:cNvSpPr txBox="1"/>
          <p:nvPr/>
        </p:nvSpPr>
        <p:spPr>
          <a:xfrm rot="21314371">
            <a:off x="46525" y="920957"/>
            <a:ext cx="3273478" cy="1323439"/>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Conflicting changes </a:t>
            </a:r>
            <a:r>
              <a:rPr lang="en-US" sz="2000" b="1" dirty="0">
                <a:solidFill>
                  <a:schemeClr val="accent6"/>
                </a:solidFill>
                <a:latin typeface="Segoe Print" panose="02000800000000000000" pitchFamily="2" charset="0"/>
              </a:rPr>
              <a:t>occur when source branches change the same lines.</a:t>
            </a:r>
            <a:endParaRPr lang="en-US" sz="2000" dirty="0">
              <a:solidFill>
                <a:schemeClr val="accent6"/>
              </a:solidFill>
              <a:latin typeface="Segoe Print" panose="02000800000000000000" pitchFamily="2" charset="0"/>
            </a:endParaRPr>
          </a:p>
        </p:txBody>
      </p:sp>
      <p:sp>
        <p:nvSpPr>
          <p:cNvPr id="7" name="Rounded Rectangle 6">
            <a:extLst>
              <a:ext uri="{FF2B5EF4-FFF2-40B4-BE49-F238E27FC236}">
                <a16:creationId xmlns:a16="http://schemas.microsoft.com/office/drawing/2014/main" id="{3EA1282C-7E13-4D34-BA3E-C587FC76301E}"/>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A0827ED3-CB8B-B91E-BFD1-7BA42D7B8DB4}"/>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50F2C2E6-9F9C-F36C-D641-3DA1F2FD60B2}"/>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 oink oink here</a:t>
            </a:r>
          </a:p>
          <a:p>
            <a:r>
              <a:rPr lang="en-US" sz="1200" dirty="0">
                <a:solidFill>
                  <a:schemeClr val="bg1"/>
                </a:solidFill>
                <a:highlight>
                  <a:srgbClr val="FF0000"/>
                </a:highlight>
              </a:rPr>
              <a:t>And a oink oink there</a:t>
            </a:r>
          </a:p>
        </p:txBody>
      </p:sp>
      <p:sp>
        <p:nvSpPr>
          <p:cNvPr id="10" name="TextBox 9">
            <a:extLst>
              <a:ext uri="{FF2B5EF4-FFF2-40B4-BE49-F238E27FC236}">
                <a16:creationId xmlns:a16="http://schemas.microsoft.com/office/drawing/2014/main" id="{1CFA85BA-8921-90DD-D97E-C82D583A0DB2}"/>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piglet</a:t>
            </a:r>
          </a:p>
          <a:p>
            <a:r>
              <a:rPr lang="en-US" sz="1200" dirty="0">
                <a:solidFill>
                  <a:schemeClr val="bg1"/>
                </a:solidFill>
                <a:highlight>
                  <a:srgbClr val="FF0000"/>
                </a:highlight>
              </a:rPr>
              <a:t>With an </a:t>
            </a:r>
            <a:r>
              <a:rPr lang="en-US" sz="1200" dirty="0" err="1">
                <a:solidFill>
                  <a:schemeClr val="bg1"/>
                </a:solidFill>
                <a:highlight>
                  <a:srgbClr val="FF0000"/>
                </a:highlight>
              </a:rPr>
              <a:t>oinky</a:t>
            </a:r>
            <a:r>
              <a:rPr lang="en-US" sz="1200" dirty="0">
                <a:solidFill>
                  <a:schemeClr val="bg1"/>
                </a:solidFill>
                <a:highlight>
                  <a:srgbClr val="FF0000"/>
                </a:highlight>
              </a:rPr>
              <a:t> oink here</a:t>
            </a:r>
          </a:p>
          <a:p>
            <a:r>
              <a:rPr lang="en-US" sz="1200" dirty="0">
                <a:solidFill>
                  <a:schemeClr val="bg1"/>
                </a:solidFill>
                <a:highlight>
                  <a:srgbClr val="FF0000"/>
                </a:highlight>
              </a:rPr>
              <a:t>And an </a:t>
            </a:r>
            <a:r>
              <a:rPr lang="en-US" sz="1200" dirty="0" err="1">
                <a:solidFill>
                  <a:schemeClr val="bg1"/>
                </a:solidFill>
                <a:highlight>
                  <a:srgbClr val="FF0000"/>
                </a:highlight>
              </a:rPr>
              <a:t>oinky</a:t>
            </a:r>
            <a:r>
              <a:rPr lang="en-US" sz="1200" dirty="0">
                <a:solidFill>
                  <a:schemeClr val="bg1"/>
                </a:solidFill>
                <a:highlight>
                  <a:srgbClr val="FF0000"/>
                </a:highlight>
              </a:rPr>
              <a:t> oink there</a:t>
            </a:r>
          </a:p>
        </p:txBody>
      </p:sp>
      <p:sp>
        <p:nvSpPr>
          <p:cNvPr id="11" name="Rounded Rectangle 10">
            <a:extLst>
              <a:ext uri="{FF2B5EF4-FFF2-40B4-BE49-F238E27FC236}">
                <a16:creationId xmlns:a16="http://schemas.microsoft.com/office/drawing/2014/main" id="{514AF0DE-2685-9946-28F9-E98110481D42}"/>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37983914-B230-B9D4-AE88-C0AADC6E6D5C}"/>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goat</a:t>
            </a:r>
          </a:p>
          <a:p>
            <a:r>
              <a:rPr lang="en-US" sz="1200" dirty="0">
                <a:solidFill>
                  <a:schemeClr val="accent6"/>
                </a:solidFill>
              </a:rPr>
              <a:t>With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there</a:t>
            </a:r>
          </a:p>
        </p:txBody>
      </p:sp>
      <p:sp>
        <p:nvSpPr>
          <p:cNvPr id="21" name="Oval 20">
            <a:extLst>
              <a:ext uri="{FF2B5EF4-FFF2-40B4-BE49-F238E27FC236}">
                <a16:creationId xmlns:a16="http://schemas.microsoft.com/office/drawing/2014/main" id="{C72680EB-711A-AEC5-1B3A-BA2E2BC331AD}"/>
              </a:ext>
            </a:extLst>
          </p:cNvPr>
          <p:cNvSpPr/>
          <p:nvPr/>
        </p:nvSpPr>
        <p:spPr>
          <a:xfrm>
            <a:off x="3985011" y="2508418"/>
            <a:ext cx="420130" cy="420130"/>
          </a:xfrm>
          <a:prstGeom prst="ellipse">
            <a:avLst/>
          </a:prstGeom>
          <a:solidFill>
            <a:schemeClr val="bg1"/>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6F34D9F4-B7A5-0554-A202-5526F1FB026A}"/>
              </a:ext>
            </a:extLst>
          </p:cNvPr>
          <p:cNvSpPr/>
          <p:nvPr/>
        </p:nvSpPr>
        <p:spPr>
          <a:xfrm>
            <a:off x="1346886" y="2508418"/>
            <a:ext cx="420130" cy="420130"/>
          </a:xfrm>
          <a:prstGeom prst="ellipse">
            <a:avLst/>
          </a:prstGeom>
          <a:solidFill>
            <a:srgbClr val="94520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1B85EA14-54C0-7B04-8FEE-F8284BB8E536}"/>
              </a:ext>
            </a:extLst>
          </p:cNvPr>
          <p:cNvSpPr/>
          <p:nvPr/>
        </p:nvSpPr>
        <p:spPr>
          <a:xfrm>
            <a:off x="6688528" y="2508418"/>
            <a:ext cx="420130" cy="420130"/>
          </a:xfrm>
          <a:prstGeom prst="ellipse">
            <a:avLst/>
          </a:prstGeom>
          <a:solidFill>
            <a:srgbClr val="0070C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63C49E93-3DEE-B780-E42E-BB306F57E6C3}"/>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5" name="TextBox 24">
            <a:extLst>
              <a:ext uri="{FF2B5EF4-FFF2-40B4-BE49-F238E27FC236}">
                <a16:creationId xmlns:a16="http://schemas.microsoft.com/office/drawing/2014/main" id="{2682D7D6-CD07-C5C5-C167-672683E0368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26" name="TextBox 25">
            <a:extLst>
              <a:ext uri="{FF2B5EF4-FFF2-40B4-BE49-F238E27FC236}">
                <a16:creationId xmlns:a16="http://schemas.microsoft.com/office/drawing/2014/main" id="{7E29F99E-FAE8-9E24-B651-444A2693F142}"/>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27" name="Oval 26">
            <a:extLst>
              <a:ext uri="{FF2B5EF4-FFF2-40B4-BE49-F238E27FC236}">
                <a16:creationId xmlns:a16="http://schemas.microsoft.com/office/drawing/2014/main" id="{A513959C-130C-A875-AF17-B85CAD838C79}"/>
              </a:ext>
            </a:extLst>
          </p:cNvPr>
          <p:cNvSpPr/>
          <p:nvPr/>
        </p:nvSpPr>
        <p:spPr>
          <a:xfrm>
            <a:off x="4065048" y="2585322"/>
            <a:ext cx="257371" cy="266322"/>
          </a:xfrm>
          <a:prstGeom prst="ellipse">
            <a:avLst/>
          </a:prstGeom>
          <a:solidFill>
            <a:srgbClr val="00B0F0"/>
          </a:solidFill>
          <a:ln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2">
            <a:extLst>
              <a:ext uri="{FF2B5EF4-FFF2-40B4-BE49-F238E27FC236}">
                <a16:creationId xmlns:a16="http://schemas.microsoft.com/office/drawing/2014/main" id="{88D78B8D-3F9D-5F07-9785-5D61FD888DB3}"/>
              </a:ext>
            </a:extLst>
          </p:cNvPr>
          <p:cNvGrpSpPr/>
          <p:nvPr/>
        </p:nvGrpSpPr>
        <p:grpSpPr>
          <a:xfrm>
            <a:off x="3301136" y="844837"/>
            <a:ext cx="4505227" cy="1279450"/>
            <a:chOff x="2895600" y="846855"/>
            <a:chExt cx="4505227" cy="1279450"/>
          </a:xfrm>
        </p:grpSpPr>
        <p:cxnSp>
          <p:nvCxnSpPr>
            <p:cNvPr id="5" name="Straight Connector 4">
              <a:extLst>
                <a:ext uri="{FF2B5EF4-FFF2-40B4-BE49-F238E27FC236}">
                  <a16:creationId xmlns:a16="http://schemas.microsoft.com/office/drawing/2014/main" id="{E0B0EDAB-E0ED-DF70-D75A-730E2E966773}"/>
                </a:ext>
              </a:extLst>
            </p:cNvPr>
            <p:cNvCxnSpPr>
              <a:cxnSpLocks/>
            </p:cNvCxnSpPr>
            <p:nvPr/>
          </p:nvCxnSpPr>
          <p:spPr>
            <a:xfrm flipV="1">
              <a:off x="3855450" y="1368152"/>
              <a:ext cx="1856453" cy="11275"/>
            </a:xfrm>
            <a:prstGeom prst="line">
              <a:avLst/>
            </a:prstGeom>
            <a:ln w="31750"/>
          </p:spPr>
          <p:style>
            <a:lnRef idx="1">
              <a:schemeClr val="dk1"/>
            </a:lnRef>
            <a:fillRef idx="0">
              <a:schemeClr val="dk1"/>
            </a:fillRef>
            <a:effectRef idx="0">
              <a:schemeClr val="dk1"/>
            </a:effectRef>
            <a:fontRef idx="minor">
              <a:schemeClr val="tx1"/>
            </a:fontRef>
          </p:style>
        </p:cxnSp>
        <p:sp>
          <p:nvSpPr>
            <p:cNvPr id="13" name="Oval 12">
              <a:extLst>
                <a:ext uri="{FF2B5EF4-FFF2-40B4-BE49-F238E27FC236}">
                  <a16:creationId xmlns:a16="http://schemas.microsoft.com/office/drawing/2014/main" id="{0DF08154-61A7-9A84-0AEB-D0A5508B742F}"/>
                </a:ext>
              </a:extLst>
            </p:cNvPr>
            <p:cNvSpPr/>
            <p:nvPr/>
          </p:nvSpPr>
          <p:spPr>
            <a:xfrm>
              <a:off x="5655209" y="1244410"/>
              <a:ext cx="271848" cy="271848"/>
            </a:xfrm>
            <a:prstGeom prst="ellipse">
              <a:avLst/>
            </a:prstGeom>
            <a:solidFill>
              <a:schemeClr val="bg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1831A79-03ED-8C51-38C3-39F3E7A96FFE}"/>
                </a:ext>
              </a:extLst>
            </p:cNvPr>
            <p:cNvSpPr/>
            <p:nvPr/>
          </p:nvSpPr>
          <p:spPr>
            <a:xfrm>
              <a:off x="3816681" y="1239590"/>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C1BB8107-66B3-ABCC-2180-FCAB407A6C8A}"/>
                </a:ext>
              </a:extLst>
            </p:cNvPr>
            <p:cNvSpPr/>
            <p:nvPr/>
          </p:nvSpPr>
          <p:spPr>
            <a:xfrm>
              <a:off x="4269217" y="1239590"/>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F63A0037-88B8-83A2-04BA-D0133B12EC28}"/>
                </a:ext>
              </a:extLst>
            </p:cNvPr>
            <p:cNvSpPr/>
            <p:nvPr/>
          </p:nvSpPr>
          <p:spPr>
            <a:xfrm>
              <a:off x="4719269" y="1239590"/>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5651598-057A-BF4B-0419-C9AB2BB3000C}"/>
                </a:ext>
              </a:extLst>
            </p:cNvPr>
            <p:cNvSpPr txBox="1"/>
            <p:nvPr/>
          </p:nvSpPr>
          <p:spPr>
            <a:xfrm>
              <a:off x="3213335" y="846855"/>
              <a:ext cx="498855" cy="261610"/>
            </a:xfrm>
            <a:prstGeom prst="rect">
              <a:avLst/>
            </a:prstGeom>
            <a:noFill/>
          </p:spPr>
          <p:txBody>
            <a:bodyPr wrap="none" rtlCol="0">
              <a:spAutoFit/>
            </a:bodyPr>
            <a:lstStyle/>
            <a:p>
              <a:r>
                <a:rPr lang="en-US" sz="1100" dirty="0"/>
                <a:t>Time</a:t>
              </a:r>
            </a:p>
          </p:txBody>
        </p:sp>
        <p:cxnSp>
          <p:nvCxnSpPr>
            <p:cNvPr id="19" name="Straight Arrow Connector 18">
              <a:extLst>
                <a:ext uri="{FF2B5EF4-FFF2-40B4-BE49-F238E27FC236}">
                  <a16:creationId xmlns:a16="http://schemas.microsoft.com/office/drawing/2014/main" id="{BF5949EB-EA9D-03EB-0B00-21E2AE988E3E}"/>
                </a:ext>
              </a:extLst>
            </p:cNvPr>
            <p:cNvCxnSpPr>
              <a:cxnSpLocks/>
              <a:stCxn id="18" idx="3"/>
            </p:cNvCxnSpPr>
            <p:nvPr/>
          </p:nvCxnSpPr>
          <p:spPr>
            <a:xfrm>
              <a:off x="3712190" y="977660"/>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FA39AC67-EAA1-FD27-EA54-37E96B5FE205}"/>
                </a:ext>
              </a:extLst>
            </p:cNvPr>
            <p:cNvSpPr txBox="1"/>
            <p:nvPr/>
          </p:nvSpPr>
          <p:spPr>
            <a:xfrm>
              <a:off x="2895600" y="1144681"/>
              <a:ext cx="853119" cy="461665"/>
            </a:xfrm>
            <a:prstGeom prst="rect">
              <a:avLst/>
            </a:prstGeom>
            <a:noFill/>
          </p:spPr>
          <p:txBody>
            <a:bodyPr wrap="none" rtlCol="0">
              <a:spAutoFit/>
            </a:bodyPr>
            <a:lstStyle/>
            <a:p>
              <a:r>
                <a:rPr lang="en-US" sz="2400" dirty="0"/>
                <a:t>main</a:t>
              </a:r>
            </a:p>
          </p:txBody>
        </p:sp>
        <p:grpSp>
          <p:nvGrpSpPr>
            <p:cNvPr id="28" name="Group 27">
              <a:extLst>
                <a:ext uri="{FF2B5EF4-FFF2-40B4-BE49-F238E27FC236}">
                  <a16:creationId xmlns:a16="http://schemas.microsoft.com/office/drawing/2014/main" id="{CE1A0EB4-B0AB-1A41-6109-1B8486B2FFB0}"/>
                </a:ext>
              </a:extLst>
            </p:cNvPr>
            <p:cNvGrpSpPr/>
            <p:nvPr/>
          </p:nvGrpSpPr>
          <p:grpSpPr>
            <a:xfrm>
              <a:off x="4868736" y="1300931"/>
              <a:ext cx="2168194" cy="825374"/>
              <a:chOff x="1456846" y="1755454"/>
              <a:chExt cx="2168194" cy="825374"/>
            </a:xfrm>
          </p:grpSpPr>
          <p:cxnSp>
            <p:nvCxnSpPr>
              <p:cNvPr id="33" name="Curved Connector 32">
                <a:extLst>
                  <a:ext uri="{FF2B5EF4-FFF2-40B4-BE49-F238E27FC236}">
                    <a16:creationId xmlns:a16="http://schemas.microsoft.com/office/drawing/2014/main" id="{9B7084D3-0BDB-8563-DEEB-CF9FC76DFC05}"/>
                  </a:ext>
                </a:extLst>
              </p:cNvPr>
              <p:cNvCxnSpPr>
                <a:cxnSpLocks/>
              </p:cNvCxnSpPr>
              <p:nvPr/>
            </p:nvCxnSpPr>
            <p:spPr>
              <a:xfrm rot="16200000" flipH="1">
                <a:off x="2815617" y="1539218"/>
                <a:ext cx="387529" cy="1231317"/>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366BC6C2-537F-F5F8-D728-F394322AAA1A}"/>
                  </a:ext>
                </a:extLst>
              </p:cNvPr>
              <p:cNvSpPr txBox="1"/>
              <p:nvPr/>
            </p:nvSpPr>
            <p:spPr>
              <a:xfrm>
                <a:off x="1456846" y="2119163"/>
                <a:ext cx="1144865" cy="461665"/>
              </a:xfrm>
              <a:prstGeom prst="rect">
                <a:avLst/>
              </a:prstGeom>
              <a:noFill/>
            </p:spPr>
            <p:txBody>
              <a:bodyPr wrap="none" rtlCol="0">
                <a:spAutoFit/>
              </a:bodyPr>
              <a:lstStyle/>
              <a:p>
                <a:r>
                  <a:rPr lang="en-US" sz="2400" dirty="0" err="1"/>
                  <a:t>hadPig</a:t>
                </a:r>
                <a:endParaRPr lang="en-US" sz="2400" dirty="0"/>
              </a:p>
            </p:txBody>
          </p:sp>
          <p:sp>
            <p:nvSpPr>
              <p:cNvPr id="35" name="Oval 34">
                <a:extLst>
                  <a:ext uri="{FF2B5EF4-FFF2-40B4-BE49-F238E27FC236}">
                    <a16:creationId xmlns:a16="http://schemas.microsoft.com/office/drawing/2014/main" id="{66E5125E-6A87-C505-9B14-072C7C05C048}"/>
                  </a:ext>
                </a:extLst>
              </p:cNvPr>
              <p:cNvSpPr/>
              <p:nvPr/>
            </p:nvSpPr>
            <p:spPr>
              <a:xfrm>
                <a:off x="2290773" y="1755454"/>
                <a:ext cx="176940" cy="176940"/>
              </a:xfrm>
              <a:prstGeom prst="ellipse">
                <a:avLst/>
              </a:prstGeom>
              <a:solidFill>
                <a:srgbClr val="00B0F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29" name="Oval 28">
              <a:extLst>
                <a:ext uri="{FF2B5EF4-FFF2-40B4-BE49-F238E27FC236}">
                  <a16:creationId xmlns:a16="http://schemas.microsoft.com/office/drawing/2014/main" id="{F706FC3E-61CA-F917-EDF5-AEF3F4DD70D7}"/>
                </a:ext>
              </a:extLst>
            </p:cNvPr>
            <p:cNvSpPr/>
            <p:nvPr/>
          </p:nvSpPr>
          <p:spPr>
            <a:xfrm>
              <a:off x="5169321" y="1232228"/>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E593D234-93EA-F0C4-1DC1-FC5D0DFCE4F8}"/>
                </a:ext>
              </a:extLst>
            </p:cNvPr>
            <p:cNvCxnSpPr>
              <a:cxnSpLocks/>
            </p:cNvCxnSpPr>
            <p:nvPr/>
          </p:nvCxnSpPr>
          <p:spPr>
            <a:xfrm flipV="1">
              <a:off x="5911635" y="1369265"/>
              <a:ext cx="535920" cy="2055"/>
            </a:xfrm>
            <a:prstGeom prst="line">
              <a:avLst/>
            </a:prstGeom>
            <a:ln w="31750"/>
          </p:spPr>
          <p:style>
            <a:lnRef idx="1">
              <a:schemeClr val="dk1"/>
            </a:lnRef>
            <a:fillRef idx="0">
              <a:schemeClr val="dk1"/>
            </a:fillRef>
            <a:effectRef idx="0">
              <a:schemeClr val="dk1"/>
            </a:effectRef>
            <a:fontRef idx="minor">
              <a:schemeClr val="tx1"/>
            </a:fontRef>
          </p:style>
        </p:cxnSp>
        <p:sp>
          <p:nvSpPr>
            <p:cNvPr id="31" name="Oval 30">
              <a:extLst>
                <a:ext uri="{FF2B5EF4-FFF2-40B4-BE49-F238E27FC236}">
                  <a16:creationId xmlns:a16="http://schemas.microsoft.com/office/drawing/2014/main" id="{DDB08472-2C14-6FE5-404B-2F3484D66C0F}"/>
                </a:ext>
              </a:extLst>
            </p:cNvPr>
            <p:cNvSpPr/>
            <p:nvPr/>
          </p:nvSpPr>
          <p:spPr>
            <a:xfrm>
              <a:off x="6421271" y="1235090"/>
              <a:ext cx="271848" cy="271848"/>
            </a:xfrm>
            <a:prstGeom prst="ellipse">
              <a:avLst/>
            </a:prstGeom>
            <a:solidFill>
              <a:srgbClr val="0070C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15C18EE7-4AC9-2CC2-BB91-5725345EBCFA}"/>
                </a:ext>
              </a:extLst>
            </p:cNvPr>
            <p:cNvSpPr/>
            <p:nvPr/>
          </p:nvSpPr>
          <p:spPr>
            <a:xfrm>
              <a:off x="6814554" y="1766496"/>
              <a:ext cx="271848" cy="271848"/>
            </a:xfrm>
            <a:prstGeom prst="ellipse">
              <a:avLst/>
            </a:prstGeom>
            <a:solidFill>
              <a:srgbClr val="9452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295181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Merge: Merge Conflicts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sp>
        <p:nvSpPr>
          <p:cNvPr id="15" name="TextBox 14">
            <a:extLst>
              <a:ext uri="{FF2B5EF4-FFF2-40B4-BE49-F238E27FC236}">
                <a16:creationId xmlns:a16="http://schemas.microsoft.com/office/drawing/2014/main" id="{E47B3AB2-AC4D-7E44-9AD8-93FB058A257F}"/>
              </a:ext>
            </a:extLst>
          </p:cNvPr>
          <p:cNvSpPr txBox="1"/>
          <p:nvPr/>
        </p:nvSpPr>
        <p:spPr>
          <a:xfrm rot="21141175">
            <a:off x="47369" y="1095139"/>
            <a:ext cx="2784390" cy="1015663"/>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Conflicting changes </a:t>
            </a:r>
            <a:r>
              <a:rPr lang="en-US" sz="2000" b="1" dirty="0">
                <a:solidFill>
                  <a:schemeClr val="tx1"/>
                </a:solidFill>
                <a:latin typeface="Segoe Print" panose="02000800000000000000" pitchFamily="2" charset="0"/>
              </a:rPr>
              <a:t>result in</a:t>
            </a:r>
            <a:r>
              <a:rPr lang="en-US" sz="2000" b="1" dirty="0">
                <a:solidFill>
                  <a:srgbClr val="0070C0"/>
                </a:solidFill>
                <a:latin typeface="Segoe Print" panose="02000800000000000000" pitchFamily="2" charset="0"/>
              </a:rPr>
              <a:t> </a:t>
            </a:r>
          </a:p>
          <a:p>
            <a:pPr algn="ctr"/>
            <a:r>
              <a:rPr lang="en-US" sz="2000" b="1" dirty="0">
                <a:solidFill>
                  <a:srgbClr val="0070C0"/>
                </a:solidFill>
                <a:latin typeface="Segoe Print" panose="02000800000000000000" pitchFamily="2" charset="0"/>
              </a:rPr>
              <a:t>merge conflicts</a:t>
            </a:r>
            <a:endParaRPr lang="en-US" sz="2000" dirty="0">
              <a:solidFill>
                <a:schemeClr val="tx1"/>
              </a:solidFill>
              <a:latin typeface="Segoe Print" panose="02000800000000000000" pitchFamily="2" charset="0"/>
            </a:endParaRPr>
          </a:p>
        </p:txBody>
      </p:sp>
      <p:sp>
        <p:nvSpPr>
          <p:cNvPr id="6" name="TextBox 5">
            <a:extLst>
              <a:ext uri="{FF2B5EF4-FFF2-40B4-BE49-F238E27FC236}">
                <a16:creationId xmlns:a16="http://schemas.microsoft.com/office/drawing/2014/main" id="{8D006BB2-E13D-9756-3A0A-AB41528D577C}"/>
              </a:ext>
            </a:extLst>
          </p:cNvPr>
          <p:cNvSpPr txBox="1"/>
          <p:nvPr/>
        </p:nvSpPr>
        <p:spPr>
          <a:xfrm rot="21141175">
            <a:off x="6065913" y="485495"/>
            <a:ext cx="2085487" cy="1631216"/>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Merge Conflicts</a:t>
            </a:r>
          </a:p>
          <a:p>
            <a:pPr algn="ctr"/>
            <a:r>
              <a:rPr lang="en-US" sz="2000" b="1" dirty="0">
                <a:solidFill>
                  <a:schemeClr val="tx1"/>
                </a:solidFill>
                <a:latin typeface="Segoe Print" panose="02000800000000000000" pitchFamily="2" charset="0"/>
              </a:rPr>
              <a:t>must be resolved manually.</a:t>
            </a:r>
            <a:endParaRPr lang="en-US" sz="2000" dirty="0">
              <a:solidFill>
                <a:schemeClr val="tx1"/>
              </a:solidFill>
              <a:latin typeface="Segoe Print" panose="02000800000000000000" pitchFamily="2" charset="0"/>
            </a:endParaRPr>
          </a:p>
        </p:txBody>
      </p:sp>
      <p:sp>
        <p:nvSpPr>
          <p:cNvPr id="7" name="Rounded Rectangle 6">
            <a:extLst>
              <a:ext uri="{FF2B5EF4-FFF2-40B4-BE49-F238E27FC236}">
                <a16:creationId xmlns:a16="http://schemas.microsoft.com/office/drawing/2014/main" id="{3EA1282C-7E13-4D34-BA3E-C587FC76301E}"/>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A0827ED3-CB8B-B91E-BFD1-7BA42D7B8DB4}"/>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50F2C2E6-9F9C-F36C-D641-3DA1F2FD60B2}"/>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 oink oink here</a:t>
            </a:r>
          </a:p>
          <a:p>
            <a:r>
              <a:rPr lang="en-US" sz="1200" dirty="0">
                <a:solidFill>
                  <a:schemeClr val="bg1"/>
                </a:solidFill>
                <a:highlight>
                  <a:srgbClr val="FF0000"/>
                </a:highlight>
              </a:rPr>
              <a:t>And a oink oink there</a:t>
            </a:r>
          </a:p>
        </p:txBody>
      </p:sp>
      <p:sp>
        <p:nvSpPr>
          <p:cNvPr id="10" name="TextBox 9">
            <a:extLst>
              <a:ext uri="{FF2B5EF4-FFF2-40B4-BE49-F238E27FC236}">
                <a16:creationId xmlns:a16="http://schemas.microsoft.com/office/drawing/2014/main" id="{1CFA85BA-8921-90DD-D97E-C82D583A0DB2}"/>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piglet</a:t>
            </a:r>
          </a:p>
          <a:p>
            <a:r>
              <a:rPr lang="en-US" sz="1200" dirty="0">
                <a:solidFill>
                  <a:schemeClr val="bg1"/>
                </a:solidFill>
                <a:highlight>
                  <a:srgbClr val="FF0000"/>
                </a:highlight>
              </a:rPr>
              <a:t>With an </a:t>
            </a:r>
            <a:r>
              <a:rPr lang="en-US" sz="1200" dirty="0" err="1">
                <a:solidFill>
                  <a:schemeClr val="bg1"/>
                </a:solidFill>
                <a:highlight>
                  <a:srgbClr val="FF0000"/>
                </a:highlight>
              </a:rPr>
              <a:t>oinky</a:t>
            </a:r>
            <a:r>
              <a:rPr lang="en-US" sz="1200" dirty="0">
                <a:solidFill>
                  <a:schemeClr val="bg1"/>
                </a:solidFill>
                <a:highlight>
                  <a:srgbClr val="FF0000"/>
                </a:highlight>
              </a:rPr>
              <a:t> oink here</a:t>
            </a:r>
          </a:p>
          <a:p>
            <a:r>
              <a:rPr lang="en-US" sz="1200" dirty="0">
                <a:solidFill>
                  <a:schemeClr val="bg1"/>
                </a:solidFill>
                <a:highlight>
                  <a:srgbClr val="FF0000"/>
                </a:highlight>
              </a:rPr>
              <a:t>And an </a:t>
            </a:r>
            <a:r>
              <a:rPr lang="en-US" sz="1200" dirty="0" err="1">
                <a:solidFill>
                  <a:schemeClr val="bg1"/>
                </a:solidFill>
                <a:highlight>
                  <a:srgbClr val="FF0000"/>
                </a:highlight>
              </a:rPr>
              <a:t>oinky</a:t>
            </a:r>
            <a:r>
              <a:rPr lang="en-US" sz="1200" dirty="0">
                <a:solidFill>
                  <a:schemeClr val="bg1"/>
                </a:solidFill>
                <a:highlight>
                  <a:srgbClr val="FF0000"/>
                </a:highlight>
              </a:rPr>
              <a:t> oink there</a:t>
            </a:r>
          </a:p>
        </p:txBody>
      </p:sp>
      <p:sp>
        <p:nvSpPr>
          <p:cNvPr id="22" name="Oval 21">
            <a:extLst>
              <a:ext uri="{FF2B5EF4-FFF2-40B4-BE49-F238E27FC236}">
                <a16:creationId xmlns:a16="http://schemas.microsoft.com/office/drawing/2014/main" id="{6F34D9F4-B7A5-0554-A202-5526F1FB026A}"/>
              </a:ext>
            </a:extLst>
          </p:cNvPr>
          <p:cNvSpPr/>
          <p:nvPr/>
        </p:nvSpPr>
        <p:spPr>
          <a:xfrm>
            <a:off x="1346886" y="2508418"/>
            <a:ext cx="420130" cy="420130"/>
          </a:xfrm>
          <a:prstGeom prst="ellipse">
            <a:avLst/>
          </a:prstGeom>
          <a:solidFill>
            <a:srgbClr val="94520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1B85EA14-54C0-7B04-8FEE-F8284BB8E536}"/>
              </a:ext>
            </a:extLst>
          </p:cNvPr>
          <p:cNvSpPr/>
          <p:nvPr/>
        </p:nvSpPr>
        <p:spPr>
          <a:xfrm>
            <a:off x="6688528" y="2508418"/>
            <a:ext cx="420130" cy="420130"/>
          </a:xfrm>
          <a:prstGeom prst="ellipse">
            <a:avLst/>
          </a:prstGeom>
          <a:solidFill>
            <a:srgbClr val="0070C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63C49E93-3DEE-B780-E42E-BB306F57E6C3}"/>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5" name="TextBox 24">
            <a:extLst>
              <a:ext uri="{FF2B5EF4-FFF2-40B4-BE49-F238E27FC236}">
                <a16:creationId xmlns:a16="http://schemas.microsoft.com/office/drawing/2014/main" id="{2682D7D6-CD07-C5C5-C167-672683E0368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50" name="TextBox 49">
            <a:extLst>
              <a:ext uri="{FF2B5EF4-FFF2-40B4-BE49-F238E27FC236}">
                <a16:creationId xmlns:a16="http://schemas.microsoft.com/office/drawing/2014/main" id="{A0E68329-E1F9-6CAF-35D6-F4133297885F}"/>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51" name="Rounded Rectangle 50">
            <a:extLst>
              <a:ext uri="{FF2B5EF4-FFF2-40B4-BE49-F238E27FC236}">
                <a16:creationId xmlns:a16="http://schemas.microsoft.com/office/drawing/2014/main" id="{C4C5D7E2-FBEB-1F86-163E-1898236A8CDE}"/>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TextBox 51">
            <a:extLst>
              <a:ext uri="{FF2B5EF4-FFF2-40B4-BE49-F238E27FC236}">
                <a16:creationId xmlns:a16="http://schemas.microsoft.com/office/drawing/2014/main" id="{7C5E8B82-0C92-54A2-F645-1B3B48A2E135}"/>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an oink oink here</a:t>
            </a:r>
          </a:p>
          <a:p>
            <a:r>
              <a:rPr lang="en-US" sz="1200" dirty="0">
                <a:solidFill>
                  <a:schemeClr val="bg1"/>
                </a:solidFill>
                <a:highlight>
                  <a:srgbClr val="FF0000"/>
                </a:highlight>
              </a:rPr>
              <a:t>And an oink oink there</a:t>
            </a:r>
          </a:p>
        </p:txBody>
      </p:sp>
      <p:sp>
        <p:nvSpPr>
          <p:cNvPr id="53" name="Left Arrow 52">
            <a:extLst>
              <a:ext uri="{FF2B5EF4-FFF2-40B4-BE49-F238E27FC236}">
                <a16:creationId xmlns:a16="http://schemas.microsoft.com/office/drawing/2014/main" id="{7BE32932-6E96-E66E-ECBC-77B416A4957F}"/>
              </a:ext>
            </a:extLst>
          </p:cNvPr>
          <p:cNvSpPr/>
          <p:nvPr/>
        </p:nvSpPr>
        <p:spPr>
          <a:xfrm rot="10800000">
            <a:off x="2042266" y="3951220"/>
            <a:ext cx="1079467"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Left Arrow 53">
            <a:extLst>
              <a:ext uri="{FF2B5EF4-FFF2-40B4-BE49-F238E27FC236}">
                <a16:creationId xmlns:a16="http://schemas.microsoft.com/office/drawing/2014/main" id="{5415C7C5-00B4-68D8-0589-DE450D038A83}"/>
              </a:ext>
            </a:extLst>
          </p:cNvPr>
          <p:cNvSpPr/>
          <p:nvPr/>
        </p:nvSpPr>
        <p:spPr>
          <a:xfrm>
            <a:off x="4287796" y="3135074"/>
            <a:ext cx="1611654"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Left Arrow 54">
            <a:extLst>
              <a:ext uri="{FF2B5EF4-FFF2-40B4-BE49-F238E27FC236}">
                <a16:creationId xmlns:a16="http://schemas.microsoft.com/office/drawing/2014/main" id="{6869FC16-E690-84DE-B022-E2601C5BDE10}"/>
              </a:ext>
            </a:extLst>
          </p:cNvPr>
          <p:cNvSpPr/>
          <p:nvPr/>
        </p:nvSpPr>
        <p:spPr>
          <a:xfrm>
            <a:off x="4808016" y="3957800"/>
            <a:ext cx="1079467"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6" name="Picture 55">
            <a:extLst>
              <a:ext uri="{FF2B5EF4-FFF2-40B4-BE49-F238E27FC236}">
                <a16:creationId xmlns:a16="http://schemas.microsoft.com/office/drawing/2014/main" id="{6924EDF3-111D-1491-4BAA-F4E76AAB55A2}"/>
              </a:ext>
            </a:extLst>
          </p:cNvPr>
          <p:cNvPicPr>
            <a:picLocks noChangeAspect="1"/>
          </p:cNvPicPr>
          <p:nvPr/>
        </p:nvPicPr>
        <p:blipFill>
          <a:blip r:embed="rId3"/>
          <a:stretch>
            <a:fillRect/>
          </a:stretch>
        </p:blipFill>
        <p:spPr>
          <a:xfrm>
            <a:off x="2834222" y="1060026"/>
            <a:ext cx="3390807" cy="1029188"/>
          </a:xfrm>
          <a:prstGeom prst="rect">
            <a:avLst/>
          </a:prstGeom>
        </p:spPr>
      </p:pic>
    </p:spTree>
    <p:extLst>
      <p:ext uri="{BB962C8B-B14F-4D97-AF65-F5344CB8AC3E}">
        <p14:creationId xmlns:p14="http://schemas.microsoft.com/office/powerpoint/2010/main" val="989805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D0B378BA-1C2D-AE4C-9763-3E698BA090DA}"/>
              </a:ext>
            </a:extLst>
          </p:cNvPr>
          <p:cNvSpPr/>
          <p:nvPr/>
        </p:nvSpPr>
        <p:spPr>
          <a:xfrm>
            <a:off x="5655493"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6B6CD7BC-A2AB-E846-BE85-68696869CE09}"/>
              </a:ext>
            </a:extLst>
          </p:cNvPr>
          <p:cNvSpPr/>
          <p:nvPr/>
        </p:nvSpPr>
        <p:spPr>
          <a:xfrm>
            <a:off x="2984672"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Practice: Identifying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FB92"/>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92D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9786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max = x[0]</a:t>
            </a:r>
            <a:endParaRPr lang="en-US" sz="800" dirty="0">
              <a:solidFill>
                <a:schemeClr val="accent6"/>
              </a:solidFill>
            </a:endParaRPr>
          </a:p>
          <a:p>
            <a:endParaRPr lang="en-US" sz="800" dirty="0">
              <a:solidFill>
                <a:schemeClr val="accent6"/>
              </a:solidFill>
            </a:endParaRPr>
          </a:p>
          <a:p>
            <a:r>
              <a:rPr lang="en-US" dirty="0">
                <a:solidFill>
                  <a:schemeClr val="accent6"/>
                </a:solidFill>
              </a:rPr>
              <a:t>for n in x:</a:t>
            </a:r>
          </a:p>
          <a:p>
            <a:r>
              <a:rPr lang="en-US" dirty="0">
                <a:solidFill>
                  <a:schemeClr val="accent6"/>
                </a:solidFill>
              </a:rPr>
              <a:t>  if n &gt;= max:</a:t>
            </a:r>
          </a:p>
          <a:p>
            <a:r>
              <a:rPr lang="en-US" dirty="0">
                <a:solidFill>
                  <a:schemeClr val="accent6"/>
                </a:solidFill>
              </a:rPr>
              <a:t>    max = n</a:t>
            </a:r>
            <a:endParaRPr lang="en-US" sz="800" dirty="0">
              <a:solidFill>
                <a:schemeClr val="accent6"/>
              </a:solidFill>
            </a:endParaRPr>
          </a:p>
          <a:p>
            <a:endParaRPr lang="en-US" sz="800" dirty="0">
              <a:solidFill>
                <a:schemeClr val="accent6"/>
              </a:solidFill>
            </a:endParaRPr>
          </a:p>
          <a:p>
            <a:r>
              <a:rPr lang="en-US" dirty="0">
                <a:solidFill>
                  <a:schemeClr val="accent6"/>
                </a:solidFill>
              </a:rPr>
              <a:t>print max</a:t>
            </a:r>
          </a:p>
        </p:txBody>
      </p:sp>
      <p:sp>
        <p:nvSpPr>
          <p:cNvPr id="28" name="Oval 27">
            <a:extLst>
              <a:ext uri="{FF2B5EF4-FFF2-40B4-BE49-F238E27FC236}">
                <a16:creationId xmlns:a16="http://schemas.microsoft.com/office/drawing/2014/main" id="{09C58BA2-181C-4C4C-9011-B0F2E0D9331D}"/>
              </a:ext>
            </a:extLst>
          </p:cNvPr>
          <p:cNvSpPr/>
          <p:nvPr/>
        </p:nvSpPr>
        <p:spPr>
          <a:xfrm>
            <a:off x="3985011" y="2508418"/>
            <a:ext cx="420130" cy="420130"/>
          </a:xfrm>
          <a:prstGeom prst="ellipse">
            <a:avLst/>
          </a:prstGeom>
          <a:solidFill>
            <a:srgbClr val="7030A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88E55416-FF45-3346-80E9-7955F18E2362}"/>
              </a:ext>
            </a:extLst>
          </p:cNvPr>
          <p:cNvSpPr txBox="1"/>
          <p:nvPr/>
        </p:nvSpPr>
        <p:spPr>
          <a:xfrm>
            <a:off x="3041081" y="2970715"/>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rPr>
              <a:t>for n in x:</a:t>
            </a:r>
          </a:p>
          <a:p>
            <a:r>
              <a:rPr lang="en-US" dirty="0">
                <a:solidFill>
                  <a:schemeClr val="accent6"/>
                </a:solidFill>
              </a:rPr>
              <a:t>  if n &gt;= m:</a:t>
            </a:r>
          </a:p>
          <a:p>
            <a:r>
              <a:rPr lang="en-US" dirty="0">
                <a:solidFill>
                  <a:schemeClr val="accent6"/>
                </a:solidFill>
              </a:rPr>
              <a:t>    m = n</a:t>
            </a:r>
            <a:endParaRPr lang="en-US" sz="800" dirty="0">
              <a:solidFill>
                <a:schemeClr val="accent6"/>
              </a:solidFill>
            </a:endParaRPr>
          </a:p>
          <a:p>
            <a:endParaRPr lang="en-US" sz="800" dirty="0">
              <a:solidFill>
                <a:schemeClr val="accent6"/>
              </a:solidFill>
            </a:endParaRPr>
          </a:p>
          <a:p>
            <a:r>
              <a:rPr lang="en-US" dirty="0">
                <a:solidFill>
                  <a:schemeClr val="accent6"/>
                </a:solidFill>
              </a:rPr>
              <a:t>print m</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726499" y="2970715"/>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rPr>
              <a:t>for n in range(1:length(x)):</a:t>
            </a:r>
          </a:p>
          <a:p>
            <a:r>
              <a:rPr lang="en-US" dirty="0">
                <a:solidFill>
                  <a:schemeClr val="accent6"/>
                </a:solidFill>
              </a:rPr>
              <a:t>  if x[n] &gt; m:</a:t>
            </a:r>
          </a:p>
          <a:p>
            <a:r>
              <a:rPr lang="en-US" dirty="0">
                <a:solidFill>
                  <a:schemeClr val="accent6"/>
                </a:solidFill>
              </a:rPr>
              <a:t>    m = x[n]</a:t>
            </a:r>
            <a:endParaRPr lang="en-US" sz="800" dirty="0">
              <a:solidFill>
                <a:schemeClr val="accent6"/>
              </a:solidFill>
            </a:endParaRPr>
          </a:p>
          <a:p>
            <a:endParaRPr lang="en-US" sz="800" dirty="0">
              <a:solidFill>
                <a:schemeClr val="accent6"/>
              </a:solidFill>
            </a:endParaRPr>
          </a:p>
          <a:p>
            <a:r>
              <a:rPr lang="en-US" dirty="0">
                <a:solidFill>
                  <a:schemeClr val="accent6"/>
                </a:solidFill>
              </a:rPr>
              <a:t>print m</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4" name="TextBox 23">
            <a:extLst>
              <a:ext uri="{FF2B5EF4-FFF2-40B4-BE49-F238E27FC236}">
                <a16:creationId xmlns:a16="http://schemas.microsoft.com/office/drawing/2014/main" id="{ED3D2AB3-6069-B740-A7E8-339DFC1123D5}"/>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10" name="TextBox 9">
            <a:extLst>
              <a:ext uri="{FF2B5EF4-FFF2-40B4-BE49-F238E27FC236}">
                <a16:creationId xmlns:a16="http://schemas.microsoft.com/office/drawing/2014/main" id="{03B6214E-D1D2-0120-F4A2-036782AFB68F}"/>
              </a:ext>
            </a:extLst>
          </p:cNvPr>
          <p:cNvSpPr txBox="1"/>
          <p:nvPr/>
        </p:nvSpPr>
        <p:spPr>
          <a:xfrm>
            <a:off x="2175420" y="878107"/>
            <a:ext cx="4793159" cy="1200329"/>
          </a:xfrm>
          <a:prstGeom prst="rect">
            <a:avLst/>
          </a:prstGeom>
          <a:noFill/>
        </p:spPr>
        <p:txBody>
          <a:bodyPr wrap="square" rtlCol="0">
            <a:spAutoFit/>
          </a:bodyPr>
          <a:lstStyle/>
          <a:p>
            <a:pPr algn="ctr"/>
            <a:r>
              <a:rPr lang="en-US" sz="2400" dirty="0">
                <a:latin typeface="Segoe Print" panose="02000800000000000000" pitchFamily="2" charset="0"/>
              </a:rPr>
              <a:t>Highlight the non-conflicting changes in blue and the conflicting changes in red.</a:t>
            </a:r>
          </a:p>
        </p:txBody>
      </p:sp>
    </p:spTree>
    <p:extLst>
      <p:ext uri="{BB962C8B-B14F-4D97-AF65-F5344CB8AC3E}">
        <p14:creationId xmlns:p14="http://schemas.microsoft.com/office/powerpoint/2010/main" val="35583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D0B378BA-1C2D-AE4C-9763-3E698BA090DA}"/>
              </a:ext>
            </a:extLst>
          </p:cNvPr>
          <p:cNvSpPr/>
          <p:nvPr/>
        </p:nvSpPr>
        <p:spPr>
          <a:xfrm>
            <a:off x="5655493"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6B6CD7BC-A2AB-E846-BE85-68696869CE09}"/>
              </a:ext>
            </a:extLst>
          </p:cNvPr>
          <p:cNvSpPr/>
          <p:nvPr/>
        </p:nvSpPr>
        <p:spPr>
          <a:xfrm>
            <a:off x="2984672"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Practice: Identifying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14</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FB92"/>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92D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9786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highlight>
                  <a:srgbClr val="00FFFF"/>
                </a:highlight>
              </a:rPr>
              <a:t>max = x[0]</a:t>
            </a:r>
            <a:endParaRPr lang="en-US" sz="800" dirty="0">
              <a:solidFill>
                <a:schemeClr val="accent6"/>
              </a:solidFill>
              <a:highlight>
                <a:srgbClr val="00FFFF"/>
              </a:highlight>
            </a:endParaRPr>
          </a:p>
          <a:p>
            <a:endParaRPr lang="en-US" sz="800" dirty="0">
              <a:solidFill>
                <a:schemeClr val="accent6"/>
              </a:solidFill>
            </a:endParaRPr>
          </a:p>
          <a:p>
            <a:r>
              <a:rPr lang="en-US" dirty="0">
                <a:solidFill>
                  <a:schemeClr val="accent6"/>
                </a:solidFill>
              </a:rPr>
              <a:t>for n in x:</a:t>
            </a:r>
          </a:p>
          <a:p>
            <a:r>
              <a:rPr lang="en-US" dirty="0">
                <a:solidFill>
                  <a:schemeClr val="bg1"/>
                </a:solidFill>
                <a:highlight>
                  <a:srgbClr val="FF0000"/>
                </a:highlight>
              </a:rPr>
              <a:t>  if n &gt;= max:</a:t>
            </a:r>
          </a:p>
          <a:p>
            <a:r>
              <a:rPr lang="en-US" dirty="0">
                <a:solidFill>
                  <a:schemeClr val="bg1"/>
                </a:solidFill>
                <a:highlight>
                  <a:srgbClr val="FF0000"/>
                </a:highlight>
              </a:rPr>
              <a:t>    max = 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highlight>
                  <a:srgbClr val="00FFFF"/>
                </a:highlight>
              </a:rPr>
              <a:t>print max</a:t>
            </a:r>
          </a:p>
        </p:txBody>
      </p:sp>
      <p:sp>
        <p:nvSpPr>
          <p:cNvPr id="28" name="Oval 27">
            <a:extLst>
              <a:ext uri="{FF2B5EF4-FFF2-40B4-BE49-F238E27FC236}">
                <a16:creationId xmlns:a16="http://schemas.microsoft.com/office/drawing/2014/main" id="{09C58BA2-181C-4C4C-9011-B0F2E0D9331D}"/>
              </a:ext>
            </a:extLst>
          </p:cNvPr>
          <p:cNvSpPr/>
          <p:nvPr/>
        </p:nvSpPr>
        <p:spPr>
          <a:xfrm>
            <a:off x="3985011" y="2508418"/>
            <a:ext cx="420130" cy="420130"/>
          </a:xfrm>
          <a:prstGeom prst="ellipse">
            <a:avLst/>
          </a:prstGeom>
          <a:solidFill>
            <a:srgbClr val="7030A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88E55416-FF45-3346-80E9-7955F18E2362}"/>
              </a:ext>
            </a:extLst>
          </p:cNvPr>
          <p:cNvSpPr txBox="1"/>
          <p:nvPr/>
        </p:nvSpPr>
        <p:spPr>
          <a:xfrm>
            <a:off x="3041081" y="2970715"/>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rPr>
              <a:t>for n in x:</a:t>
            </a:r>
          </a:p>
          <a:p>
            <a:r>
              <a:rPr lang="en-US" dirty="0">
                <a:solidFill>
                  <a:schemeClr val="accent6"/>
                </a:solidFill>
              </a:rPr>
              <a:t>  if n &gt;= m:</a:t>
            </a:r>
          </a:p>
          <a:p>
            <a:r>
              <a:rPr lang="en-US" dirty="0">
                <a:solidFill>
                  <a:schemeClr val="accent6"/>
                </a:solidFill>
              </a:rPr>
              <a:t>    m = n</a:t>
            </a:r>
            <a:endParaRPr lang="en-US" sz="800" dirty="0">
              <a:solidFill>
                <a:schemeClr val="accent6"/>
              </a:solidFill>
            </a:endParaRPr>
          </a:p>
          <a:p>
            <a:endParaRPr lang="en-US" sz="800" dirty="0">
              <a:solidFill>
                <a:schemeClr val="accent6"/>
              </a:solidFill>
            </a:endParaRPr>
          </a:p>
          <a:p>
            <a:r>
              <a:rPr lang="en-US" dirty="0">
                <a:solidFill>
                  <a:schemeClr val="accent6"/>
                </a:solidFill>
              </a:rPr>
              <a:t>print m</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726499" y="2970715"/>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highlight>
                  <a:srgbClr val="00FFFF"/>
                </a:highlight>
              </a:rPr>
              <a:t>for n in range(1:length(x)):</a:t>
            </a:r>
          </a:p>
          <a:p>
            <a:r>
              <a:rPr lang="en-US" dirty="0">
                <a:solidFill>
                  <a:schemeClr val="bg1"/>
                </a:solidFill>
                <a:highlight>
                  <a:srgbClr val="FF0000"/>
                </a:highlight>
              </a:rPr>
              <a:t>  if x[n] &gt; m:</a:t>
            </a:r>
          </a:p>
          <a:p>
            <a:r>
              <a:rPr lang="en-US" dirty="0">
                <a:solidFill>
                  <a:schemeClr val="bg1"/>
                </a:solidFill>
                <a:highlight>
                  <a:srgbClr val="FF0000"/>
                </a:highlight>
              </a:rPr>
              <a:t>    m = x[n]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rPr>
              <a:t>print m</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4" name="TextBox 23">
            <a:extLst>
              <a:ext uri="{FF2B5EF4-FFF2-40B4-BE49-F238E27FC236}">
                <a16:creationId xmlns:a16="http://schemas.microsoft.com/office/drawing/2014/main" id="{ED3D2AB3-6069-B740-A7E8-339DFC1123D5}"/>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3" name="TextBox 2">
            <a:extLst>
              <a:ext uri="{FF2B5EF4-FFF2-40B4-BE49-F238E27FC236}">
                <a16:creationId xmlns:a16="http://schemas.microsoft.com/office/drawing/2014/main" id="{DB0FDBB8-BC60-C9ED-9933-06980F21AECA}"/>
              </a:ext>
            </a:extLst>
          </p:cNvPr>
          <p:cNvSpPr txBox="1"/>
          <p:nvPr/>
        </p:nvSpPr>
        <p:spPr>
          <a:xfrm>
            <a:off x="2175420" y="878107"/>
            <a:ext cx="4793159" cy="1200329"/>
          </a:xfrm>
          <a:prstGeom prst="rect">
            <a:avLst/>
          </a:prstGeom>
          <a:noFill/>
        </p:spPr>
        <p:txBody>
          <a:bodyPr wrap="square" rtlCol="0">
            <a:spAutoFit/>
          </a:bodyPr>
          <a:lstStyle/>
          <a:p>
            <a:pPr algn="ctr"/>
            <a:r>
              <a:rPr lang="en-US" sz="2400" dirty="0">
                <a:latin typeface="Segoe Print" panose="02000800000000000000" pitchFamily="2" charset="0"/>
              </a:rPr>
              <a:t>Highlight the non-conflicting changes in blue and the conflicting changes in red.</a:t>
            </a:r>
          </a:p>
        </p:txBody>
      </p:sp>
    </p:spTree>
    <p:extLst>
      <p:ext uri="{BB962C8B-B14F-4D97-AF65-F5344CB8AC3E}">
        <p14:creationId xmlns:p14="http://schemas.microsoft.com/office/powerpoint/2010/main" val="1362302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D0B378BA-1C2D-AE4C-9763-3E698BA090DA}"/>
              </a:ext>
            </a:extLst>
          </p:cNvPr>
          <p:cNvSpPr/>
          <p:nvPr/>
        </p:nvSpPr>
        <p:spPr>
          <a:xfrm>
            <a:off x="5655493"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Practice: Merge</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15</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FB92"/>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92D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9786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highlight>
                  <a:srgbClr val="00FFFF"/>
                </a:highlight>
              </a:rPr>
              <a:t>max = x[0]</a:t>
            </a:r>
            <a:endParaRPr lang="en-US" sz="800" dirty="0">
              <a:solidFill>
                <a:schemeClr val="accent6"/>
              </a:solidFill>
              <a:highlight>
                <a:srgbClr val="00FFFF"/>
              </a:highlight>
            </a:endParaRPr>
          </a:p>
          <a:p>
            <a:endParaRPr lang="en-US" sz="800" dirty="0">
              <a:solidFill>
                <a:schemeClr val="accent6"/>
              </a:solidFill>
            </a:endParaRPr>
          </a:p>
          <a:p>
            <a:r>
              <a:rPr lang="en-US" dirty="0">
                <a:solidFill>
                  <a:schemeClr val="accent6"/>
                </a:solidFill>
              </a:rPr>
              <a:t>for n in x:</a:t>
            </a:r>
          </a:p>
          <a:p>
            <a:r>
              <a:rPr lang="en-US" dirty="0">
                <a:solidFill>
                  <a:schemeClr val="bg1"/>
                </a:solidFill>
                <a:highlight>
                  <a:srgbClr val="FF0000"/>
                </a:highlight>
              </a:rPr>
              <a:t>  if n &gt;= max:</a:t>
            </a:r>
          </a:p>
          <a:p>
            <a:r>
              <a:rPr lang="en-US" dirty="0">
                <a:solidFill>
                  <a:schemeClr val="bg1"/>
                </a:solidFill>
                <a:highlight>
                  <a:srgbClr val="FF0000"/>
                </a:highlight>
              </a:rPr>
              <a:t>    max = 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highlight>
                  <a:srgbClr val="00FFFF"/>
                </a:highlight>
              </a:rPr>
              <a:t>print max</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716025" y="2945176"/>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highlight>
                  <a:srgbClr val="00FFFF"/>
                </a:highlight>
              </a:rPr>
              <a:t>for n in range(1:length(x)):</a:t>
            </a:r>
          </a:p>
          <a:p>
            <a:r>
              <a:rPr lang="en-US" dirty="0">
                <a:solidFill>
                  <a:schemeClr val="bg1"/>
                </a:solidFill>
                <a:highlight>
                  <a:srgbClr val="FF0000"/>
                </a:highlight>
              </a:rPr>
              <a:t>  if x[n] &gt; m:</a:t>
            </a:r>
          </a:p>
          <a:p>
            <a:r>
              <a:rPr lang="en-US" dirty="0">
                <a:solidFill>
                  <a:schemeClr val="bg1"/>
                </a:solidFill>
                <a:highlight>
                  <a:srgbClr val="FF0000"/>
                </a:highlight>
              </a:rPr>
              <a:t>    m = x[n]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rPr>
              <a:t>print m</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7" name="TextBox 6">
            <a:extLst>
              <a:ext uri="{FF2B5EF4-FFF2-40B4-BE49-F238E27FC236}">
                <a16:creationId xmlns:a16="http://schemas.microsoft.com/office/drawing/2014/main" id="{BF2F1163-1CD0-4B6B-FB7D-17967C0FD949}"/>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8" name="Rounded Rectangle 7">
            <a:extLst>
              <a:ext uri="{FF2B5EF4-FFF2-40B4-BE49-F238E27FC236}">
                <a16:creationId xmlns:a16="http://schemas.microsoft.com/office/drawing/2014/main" id="{B82B623A-EC3B-B62B-63F0-8A5AA4EFFBBA}"/>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586C79D1-D053-8AD5-8C75-B62165952A0E}"/>
              </a:ext>
            </a:extLst>
          </p:cNvPr>
          <p:cNvSpPr txBox="1"/>
          <p:nvPr/>
        </p:nvSpPr>
        <p:spPr>
          <a:xfrm>
            <a:off x="3145281" y="2947632"/>
            <a:ext cx="2373379" cy="1815882"/>
          </a:xfrm>
          <a:prstGeom prst="rect">
            <a:avLst/>
          </a:prstGeom>
          <a:noFill/>
        </p:spPr>
        <p:txBody>
          <a:bodyPr wrap="square" rtlCol="0">
            <a:spAutoFit/>
          </a:bodyPr>
          <a:lstStyle/>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p:txBody>
      </p:sp>
      <p:sp>
        <p:nvSpPr>
          <p:cNvPr id="21" name="TextBox 20">
            <a:extLst>
              <a:ext uri="{FF2B5EF4-FFF2-40B4-BE49-F238E27FC236}">
                <a16:creationId xmlns:a16="http://schemas.microsoft.com/office/drawing/2014/main" id="{ED8B4805-CAED-F07D-3E56-FAC09A6ADCD9}"/>
              </a:ext>
            </a:extLst>
          </p:cNvPr>
          <p:cNvSpPr txBox="1"/>
          <p:nvPr/>
        </p:nvSpPr>
        <p:spPr>
          <a:xfrm>
            <a:off x="973509" y="1001766"/>
            <a:ext cx="6384958" cy="1015663"/>
          </a:xfrm>
          <a:prstGeom prst="rect">
            <a:avLst/>
          </a:prstGeom>
          <a:noFill/>
        </p:spPr>
        <p:txBody>
          <a:bodyPr wrap="square" rtlCol="0">
            <a:spAutoFit/>
          </a:bodyPr>
          <a:lstStyle/>
          <a:p>
            <a:pPr algn="ctr"/>
            <a:r>
              <a:rPr lang="en-US" sz="2000" dirty="0">
                <a:latin typeface="Segoe Print" panose="02000800000000000000" pitchFamily="2" charset="0"/>
              </a:rPr>
              <a:t>Merge the feature branch and the main branch. Resolve the conflicts so that the program will work with the non-conflicting changes.</a:t>
            </a:r>
          </a:p>
        </p:txBody>
      </p:sp>
    </p:spTree>
    <p:extLst>
      <p:ext uri="{BB962C8B-B14F-4D97-AF65-F5344CB8AC3E}">
        <p14:creationId xmlns:p14="http://schemas.microsoft.com/office/powerpoint/2010/main" val="1185809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D0B378BA-1C2D-AE4C-9763-3E698BA090DA}"/>
              </a:ext>
            </a:extLst>
          </p:cNvPr>
          <p:cNvSpPr/>
          <p:nvPr/>
        </p:nvSpPr>
        <p:spPr>
          <a:xfrm>
            <a:off x="5655493"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Practice: Merge</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16</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FB92"/>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92D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9786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highlight>
                  <a:srgbClr val="00FFFF"/>
                </a:highlight>
              </a:rPr>
              <a:t>max = x[0]</a:t>
            </a:r>
            <a:endParaRPr lang="en-US" sz="800" dirty="0">
              <a:solidFill>
                <a:schemeClr val="accent6"/>
              </a:solidFill>
              <a:highlight>
                <a:srgbClr val="00FFFF"/>
              </a:highlight>
            </a:endParaRPr>
          </a:p>
          <a:p>
            <a:endParaRPr lang="en-US" sz="800" dirty="0">
              <a:solidFill>
                <a:schemeClr val="accent6"/>
              </a:solidFill>
            </a:endParaRPr>
          </a:p>
          <a:p>
            <a:r>
              <a:rPr lang="en-US" dirty="0">
                <a:solidFill>
                  <a:schemeClr val="accent6"/>
                </a:solidFill>
              </a:rPr>
              <a:t>for n in x:</a:t>
            </a:r>
          </a:p>
          <a:p>
            <a:r>
              <a:rPr lang="en-US" dirty="0">
                <a:solidFill>
                  <a:schemeClr val="bg1"/>
                </a:solidFill>
                <a:highlight>
                  <a:srgbClr val="FF0000"/>
                </a:highlight>
              </a:rPr>
              <a:t>  if n &gt;= max:</a:t>
            </a:r>
          </a:p>
          <a:p>
            <a:r>
              <a:rPr lang="en-US" dirty="0">
                <a:solidFill>
                  <a:schemeClr val="bg1"/>
                </a:solidFill>
                <a:highlight>
                  <a:srgbClr val="FF0000"/>
                </a:highlight>
              </a:rPr>
              <a:t>    max = 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highlight>
                  <a:srgbClr val="00FFFF"/>
                </a:highlight>
              </a:rPr>
              <a:t>print max</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716025" y="2945176"/>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highlight>
                  <a:srgbClr val="00FFFF"/>
                </a:highlight>
              </a:rPr>
              <a:t>for n in range(1:length(x)):</a:t>
            </a:r>
          </a:p>
          <a:p>
            <a:r>
              <a:rPr lang="en-US" dirty="0">
                <a:solidFill>
                  <a:schemeClr val="bg1"/>
                </a:solidFill>
                <a:highlight>
                  <a:srgbClr val="FF0000"/>
                </a:highlight>
              </a:rPr>
              <a:t>  if x[n] &gt; m:</a:t>
            </a:r>
          </a:p>
          <a:p>
            <a:r>
              <a:rPr lang="en-US" dirty="0">
                <a:solidFill>
                  <a:schemeClr val="bg1"/>
                </a:solidFill>
                <a:highlight>
                  <a:srgbClr val="FF0000"/>
                </a:highlight>
              </a:rPr>
              <a:t>    m = x[n]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rPr>
              <a:t>print m</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7" name="TextBox 6">
            <a:extLst>
              <a:ext uri="{FF2B5EF4-FFF2-40B4-BE49-F238E27FC236}">
                <a16:creationId xmlns:a16="http://schemas.microsoft.com/office/drawing/2014/main" id="{BF2F1163-1CD0-4B6B-FB7D-17967C0FD949}"/>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8" name="Rounded Rectangle 7">
            <a:extLst>
              <a:ext uri="{FF2B5EF4-FFF2-40B4-BE49-F238E27FC236}">
                <a16:creationId xmlns:a16="http://schemas.microsoft.com/office/drawing/2014/main" id="{B82B623A-EC3B-B62B-63F0-8A5AA4EFFBBA}"/>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7303BEDF-63B2-F5FA-AEF0-75E4A3CAC24F}"/>
              </a:ext>
            </a:extLst>
          </p:cNvPr>
          <p:cNvSpPr txBox="1"/>
          <p:nvPr/>
        </p:nvSpPr>
        <p:spPr>
          <a:xfrm>
            <a:off x="314528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highlight>
                  <a:srgbClr val="00FFFF"/>
                </a:highlight>
              </a:rPr>
              <a:t>max = x[0]</a:t>
            </a:r>
            <a:endParaRPr lang="en-US" sz="800" dirty="0">
              <a:solidFill>
                <a:schemeClr val="accent6"/>
              </a:solidFill>
              <a:highlight>
                <a:srgbClr val="00FFFF"/>
              </a:highlight>
            </a:endParaRPr>
          </a:p>
          <a:p>
            <a:endParaRPr lang="en-US" sz="800" dirty="0">
              <a:solidFill>
                <a:schemeClr val="accent6"/>
              </a:solidFill>
            </a:endParaRPr>
          </a:p>
          <a:p>
            <a:r>
              <a:rPr lang="en-US" dirty="0">
                <a:solidFill>
                  <a:schemeClr val="accent6"/>
                </a:solidFill>
                <a:highlight>
                  <a:srgbClr val="00FFFF"/>
                </a:highlight>
              </a:rPr>
              <a:t>for n in range(1:length(x)):</a:t>
            </a:r>
          </a:p>
          <a:p>
            <a:r>
              <a:rPr lang="en-US" dirty="0">
                <a:solidFill>
                  <a:schemeClr val="bg1"/>
                </a:solidFill>
                <a:highlight>
                  <a:srgbClr val="FF0000"/>
                </a:highlight>
              </a:rPr>
              <a:t>  if x[n] &gt; max:</a:t>
            </a:r>
          </a:p>
          <a:p>
            <a:r>
              <a:rPr lang="en-US" dirty="0">
                <a:solidFill>
                  <a:schemeClr val="bg1"/>
                </a:solidFill>
                <a:highlight>
                  <a:srgbClr val="FF0000"/>
                </a:highlight>
              </a:rPr>
              <a:t>    max = x[n]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highlight>
                  <a:srgbClr val="00FFFF"/>
                </a:highlight>
              </a:rPr>
              <a:t>print max</a:t>
            </a:r>
          </a:p>
        </p:txBody>
      </p:sp>
      <p:sp>
        <p:nvSpPr>
          <p:cNvPr id="11" name="Left Arrow 10">
            <a:extLst>
              <a:ext uri="{FF2B5EF4-FFF2-40B4-BE49-F238E27FC236}">
                <a16:creationId xmlns:a16="http://schemas.microsoft.com/office/drawing/2014/main" id="{A17D7F93-64F4-4137-EE6A-6F9C66081A7E}"/>
              </a:ext>
            </a:extLst>
          </p:cNvPr>
          <p:cNvSpPr/>
          <p:nvPr/>
        </p:nvSpPr>
        <p:spPr>
          <a:xfrm rot="10800000">
            <a:off x="1369590" y="3172931"/>
            <a:ext cx="1854046" cy="301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Left Arrow 11">
            <a:extLst>
              <a:ext uri="{FF2B5EF4-FFF2-40B4-BE49-F238E27FC236}">
                <a16:creationId xmlns:a16="http://schemas.microsoft.com/office/drawing/2014/main" id="{05CB2750-8D16-6C4B-5924-E91D9C7E78E0}"/>
              </a:ext>
            </a:extLst>
          </p:cNvPr>
          <p:cNvSpPr/>
          <p:nvPr/>
        </p:nvSpPr>
        <p:spPr>
          <a:xfrm rot="10800000">
            <a:off x="1290820" y="4265393"/>
            <a:ext cx="1914993" cy="301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Left Arrow 14">
            <a:extLst>
              <a:ext uri="{FF2B5EF4-FFF2-40B4-BE49-F238E27FC236}">
                <a16:creationId xmlns:a16="http://schemas.microsoft.com/office/drawing/2014/main" id="{93CB441E-2BE8-2CBF-1601-E733C650359E}"/>
              </a:ext>
            </a:extLst>
          </p:cNvPr>
          <p:cNvSpPr/>
          <p:nvPr/>
        </p:nvSpPr>
        <p:spPr>
          <a:xfrm>
            <a:off x="5207119" y="3509596"/>
            <a:ext cx="612913" cy="301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Left Arrow 17">
            <a:extLst>
              <a:ext uri="{FF2B5EF4-FFF2-40B4-BE49-F238E27FC236}">
                <a16:creationId xmlns:a16="http://schemas.microsoft.com/office/drawing/2014/main" id="{5CA54E03-C4B8-060A-38D7-F21C9D397D26}"/>
              </a:ext>
            </a:extLst>
          </p:cNvPr>
          <p:cNvSpPr/>
          <p:nvPr/>
        </p:nvSpPr>
        <p:spPr>
          <a:xfrm rot="10800000">
            <a:off x="1488596" y="3638139"/>
            <a:ext cx="1854048" cy="716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Left Arrow 18">
            <a:extLst>
              <a:ext uri="{FF2B5EF4-FFF2-40B4-BE49-F238E27FC236}">
                <a16:creationId xmlns:a16="http://schemas.microsoft.com/office/drawing/2014/main" id="{61BB18F5-F139-9602-EF96-80D49CDA5302}"/>
              </a:ext>
            </a:extLst>
          </p:cNvPr>
          <p:cNvSpPr/>
          <p:nvPr/>
        </p:nvSpPr>
        <p:spPr>
          <a:xfrm>
            <a:off x="4296546" y="3632639"/>
            <a:ext cx="1504811" cy="716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50A596A1-7CE0-0607-BAE8-025AF0104DC1}"/>
              </a:ext>
            </a:extLst>
          </p:cNvPr>
          <p:cNvSpPr txBox="1"/>
          <p:nvPr/>
        </p:nvSpPr>
        <p:spPr>
          <a:xfrm>
            <a:off x="973509" y="1001766"/>
            <a:ext cx="6384958" cy="1015663"/>
          </a:xfrm>
          <a:prstGeom prst="rect">
            <a:avLst/>
          </a:prstGeom>
          <a:noFill/>
        </p:spPr>
        <p:txBody>
          <a:bodyPr wrap="square" rtlCol="0">
            <a:spAutoFit/>
          </a:bodyPr>
          <a:lstStyle/>
          <a:p>
            <a:pPr algn="ctr"/>
            <a:r>
              <a:rPr lang="en-US" sz="2000" dirty="0">
                <a:latin typeface="Segoe Print" panose="02000800000000000000" pitchFamily="2" charset="0"/>
              </a:rPr>
              <a:t>Merge the feature branch and the main branch. Resolve the conflicts so that the program will work with the non-conflicting changes.</a:t>
            </a:r>
          </a:p>
        </p:txBody>
      </p:sp>
    </p:spTree>
    <p:extLst>
      <p:ext uri="{BB962C8B-B14F-4D97-AF65-F5344CB8AC3E}">
        <p14:creationId xmlns:p14="http://schemas.microsoft.com/office/powerpoint/2010/main" val="13212184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Conflicting Upstream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17</a:t>
            </a:fld>
            <a:endParaRPr lang="en-US" altLang="en-US" dirty="0"/>
          </a:p>
        </p:txBody>
      </p:sp>
      <p:pic>
        <p:nvPicPr>
          <p:cNvPr id="9" name="Picture 8">
            <a:extLst>
              <a:ext uri="{FF2B5EF4-FFF2-40B4-BE49-F238E27FC236}">
                <a16:creationId xmlns:a16="http://schemas.microsoft.com/office/drawing/2014/main" id="{D1848724-BAB3-3643-806A-EB2514A3E7D5}"/>
              </a:ext>
            </a:extLst>
          </p:cNvPr>
          <p:cNvPicPr>
            <a:picLocks noChangeAspect="1"/>
          </p:cNvPicPr>
          <p:nvPr/>
        </p:nvPicPr>
        <p:blipFill>
          <a:blip r:embed="rId3"/>
          <a:stretch>
            <a:fillRect/>
          </a:stretch>
        </p:blipFill>
        <p:spPr>
          <a:xfrm>
            <a:off x="6007468" y="2037862"/>
            <a:ext cx="2111285" cy="1067776"/>
          </a:xfrm>
          <a:prstGeom prst="rect">
            <a:avLst/>
          </a:prstGeom>
        </p:spPr>
      </p:pic>
      <p:sp>
        <p:nvSpPr>
          <p:cNvPr id="14" name="TextBox 13">
            <a:extLst>
              <a:ext uri="{FF2B5EF4-FFF2-40B4-BE49-F238E27FC236}">
                <a16:creationId xmlns:a16="http://schemas.microsoft.com/office/drawing/2014/main" id="{F494ABBA-4F17-9C4B-B988-1026BF084CD9}"/>
              </a:ext>
            </a:extLst>
          </p:cNvPr>
          <p:cNvSpPr txBox="1"/>
          <p:nvPr/>
        </p:nvSpPr>
        <p:spPr>
          <a:xfrm rot="21141175">
            <a:off x="-67054" y="1252936"/>
            <a:ext cx="2663844" cy="1569660"/>
          </a:xfrm>
          <a:prstGeom prst="rect">
            <a:avLst/>
          </a:prstGeom>
          <a:noFill/>
        </p:spPr>
        <p:txBody>
          <a:bodyPr wrap="square" rtlCol="0">
            <a:spAutoFit/>
          </a:bodyPr>
          <a:lstStyle/>
          <a:p>
            <a:pPr algn="ctr"/>
            <a:r>
              <a:rPr lang="en-US" sz="2400" b="1" dirty="0">
                <a:latin typeface="Segoe Print" panose="02000800000000000000" pitchFamily="2" charset="0"/>
              </a:rPr>
              <a:t>Recall:</a:t>
            </a:r>
          </a:p>
          <a:p>
            <a:pPr algn="ctr"/>
            <a:r>
              <a:rPr lang="en-US" sz="2400" b="1" dirty="0">
                <a:latin typeface="Segoe Print" panose="02000800000000000000" pitchFamily="2" charset="0"/>
              </a:rPr>
              <a:t>Which commits create the conflict here?</a:t>
            </a:r>
          </a:p>
        </p:txBody>
      </p:sp>
      <p:sp>
        <p:nvSpPr>
          <p:cNvPr id="6" name="TextBox 5">
            <a:extLst>
              <a:ext uri="{FF2B5EF4-FFF2-40B4-BE49-F238E27FC236}">
                <a16:creationId xmlns:a16="http://schemas.microsoft.com/office/drawing/2014/main" id="{9187D636-7786-CBF8-F1A9-BBAD2EDE3A67}"/>
              </a:ext>
            </a:extLst>
          </p:cNvPr>
          <p:cNvSpPr txBox="1"/>
          <p:nvPr/>
        </p:nvSpPr>
        <p:spPr>
          <a:xfrm rot="21141175">
            <a:off x="43446" y="4042883"/>
            <a:ext cx="2663844" cy="830997"/>
          </a:xfrm>
          <a:prstGeom prst="rect">
            <a:avLst/>
          </a:prstGeom>
          <a:noFill/>
        </p:spPr>
        <p:txBody>
          <a:bodyPr wrap="square" rtlCol="0">
            <a:spAutoFit/>
          </a:bodyPr>
          <a:lstStyle/>
          <a:p>
            <a:pPr algn="ctr"/>
            <a:r>
              <a:rPr lang="en-US" sz="2400" b="1" dirty="0">
                <a:latin typeface="Segoe Print" panose="02000800000000000000" pitchFamily="2" charset="0"/>
              </a:rPr>
              <a:t>Can you resolve the conflict?</a:t>
            </a:r>
          </a:p>
        </p:txBody>
      </p:sp>
      <p:pic>
        <p:nvPicPr>
          <p:cNvPr id="8" name="Picture 7">
            <a:extLst>
              <a:ext uri="{FF2B5EF4-FFF2-40B4-BE49-F238E27FC236}">
                <a16:creationId xmlns:a16="http://schemas.microsoft.com/office/drawing/2014/main" id="{62B0A935-C23D-7BC2-8400-1B3AA3908AB1}"/>
              </a:ext>
            </a:extLst>
          </p:cNvPr>
          <p:cNvPicPr>
            <a:picLocks noChangeAspect="1"/>
          </p:cNvPicPr>
          <p:nvPr/>
        </p:nvPicPr>
        <p:blipFill>
          <a:blip r:embed="rId4"/>
          <a:stretch>
            <a:fillRect/>
          </a:stretch>
        </p:blipFill>
        <p:spPr>
          <a:xfrm>
            <a:off x="1828800" y="969264"/>
            <a:ext cx="4912527" cy="4133087"/>
          </a:xfrm>
          <a:prstGeom prst="rect">
            <a:avLst/>
          </a:prstGeom>
        </p:spPr>
      </p:pic>
      <p:pic>
        <p:nvPicPr>
          <p:cNvPr id="11" name="Picture 10">
            <a:extLst>
              <a:ext uri="{FF2B5EF4-FFF2-40B4-BE49-F238E27FC236}">
                <a16:creationId xmlns:a16="http://schemas.microsoft.com/office/drawing/2014/main" id="{AB7EE874-9F53-4B3C-DA1E-FADF55F52883}"/>
              </a:ext>
            </a:extLst>
          </p:cNvPr>
          <p:cNvPicPr>
            <a:picLocks noChangeAspect="1"/>
          </p:cNvPicPr>
          <p:nvPr/>
        </p:nvPicPr>
        <p:blipFill>
          <a:blip r:embed="rId5"/>
          <a:stretch>
            <a:fillRect/>
          </a:stretch>
        </p:blipFill>
        <p:spPr>
          <a:xfrm>
            <a:off x="5815584" y="512064"/>
            <a:ext cx="2066543" cy="1151585"/>
          </a:xfrm>
          <a:prstGeom prst="rect">
            <a:avLst/>
          </a:prstGeom>
        </p:spPr>
      </p:pic>
    </p:spTree>
    <p:extLst>
      <p:ext uri="{BB962C8B-B14F-4D97-AF65-F5344CB8AC3E}">
        <p14:creationId xmlns:p14="http://schemas.microsoft.com/office/powerpoint/2010/main" val="2083821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CFE318D-35AD-32CD-5CFC-A8B42FF1C262}"/>
              </a:ext>
            </a:extLst>
          </p:cNvPr>
          <p:cNvPicPr>
            <a:picLocks noChangeAspect="1"/>
          </p:cNvPicPr>
          <p:nvPr/>
        </p:nvPicPr>
        <p:blipFill>
          <a:blip r:embed="rId3"/>
          <a:stretch>
            <a:fillRect/>
          </a:stretch>
        </p:blipFill>
        <p:spPr>
          <a:xfrm>
            <a:off x="1828800" y="969264"/>
            <a:ext cx="5029200" cy="4136260"/>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Synch with Upstream Main</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18</a:t>
            </a:fld>
            <a:endParaRPr lang="en-US" altLang="en-US"/>
          </a:p>
        </p:txBody>
      </p:sp>
      <p:pic>
        <p:nvPicPr>
          <p:cNvPr id="8" name="Picture 7">
            <a:extLst>
              <a:ext uri="{FF2B5EF4-FFF2-40B4-BE49-F238E27FC236}">
                <a16:creationId xmlns:a16="http://schemas.microsoft.com/office/drawing/2014/main" id="{A1F7B61E-0C38-074A-B8AE-ED73DDB46A05}"/>
              </a:ext>
            </a:extLst>
          </p:cNvPr>
          <p:cNvPicPr>
            <a:picLocks noChangeAspect="1"/>
          </p:cNvPicPr>
          <p:nvPr/>
        </p:nvPicPr>
        <p:blipFill>
          <a:blip r:embed="rId4"/>
          <a:stretch>
            <a:fillRect/>
          </a:stretch>
        </p:blipFill>
        <p:spPr>
          <a:xfrm>
            <a:off x="6007468" y="2037862"/>
            <a:ext cx="2111285" cy="1067776"/>
          </a:xfrm>
          <a:prstGeom prst="rect">
            <a:avLst/>
          </a:prstGeom>
        </p:spPr>
      </p:pic>
      <p:sp>
        <p:nvSpPr>
          <p:cNvPr id="10" name="TextBox 9">
            <a:extLst>
              <a:ext uri="{FF2B5EF4-FFF2-40B4-BE49-F238E27FC236}">
                <a16:creationId xmlns:a16="http://schemas.microsoft.com/office/drawing/2014/main" id="{2402FD25-FB13-694E-A85B-6C231F50818A}"/>
              </a:ext>
            </a:extLst>
          </p:cNvPr>
          <p:cNvSpPr txBox="1"/>
          <p:nvPr/>
        </p:nvSpPr>
        <p:spPr>
          <a:xfrm rot="20843728">
            <a:off x="62833" y="1303704"/>
            <a:ext cx="3146175" cy="923330"/>
          </a:xfrm>
          <a:prstGeom prst="rect">
            <a:avLst/>
          </a:prstGeom>
          <a:noFill/>
        </p:spPr>
        <p:txBody>
          <a:bodyPr wrap="square" rtlCol="0">
            <a:spAutoFit/>
          </a:bodyPr>
          <a:lstStyle/>
          <a:p>
            <a:r>
              <a:rPr lang="en-US" sz="1800" dirty="0">
                <a:solidFill>
                  <a:schemeClr val="tx1"/>
                </a:solidFill>
                <a:latin typeface="Segoe Print" panose="02000800000000000000" pitchFamily="2" charset="0"/>
              </a:rPr>
              <a:t>1. </a:t>
            </a:r>
            <a:r>
              <a:rPr lang="en-US" sz="1800" b="1" dirty="0">
                <a:solidFill>
                  <a:srgbClr val="0070C0"/>
                </a:solidFill>
                <a:latin typeface="Segoe Print" panose="02000800000000000000" pitchFamily="2" charset="0"/>
              </a:rPr>
              <a:t>switch</a:t>
            </a:r>
            <a:r>
              <a:rPr lang="en-US" sz="1800" dirty="0">
                <a:latin typeface="Segoe Print" panose="02000800000000000000" pitchFamily="2" charset="0"/>
              </a:rPr>
              <a:t> to main</a:t>
            </a:r>
            <a:endParaRPr lang="en-US" sz="1800" dirty="0">
              <a:solidFill>
                <a:schemeClr val="tx1"/>
              </a:solidFill>
              <a:latin typeface="Segoe Print" panose="02000800000000000000" pitchFamily="2" charset="0"/>
            </a:endParaRPr>
          </a:p>
          <a:p>
            <a:r>
              <a:rPr lang="en-US" sz="1800" dirty="0">
                <a:solidFill>
                  <a:schemeClr val="tx1"/>
                </a:solidFill>
                <a:latin typeface="Segoe Print" panose="02000800000000000000" pitchFamily="2" charset="0"/>
              </a:rPr>
              <a:t>2. </a:t>
            </a:r>
            <a:r>
              <a:rPr lang="en-US" sz="1800" b="1" dirty="0">
                <a:solidFill>
                  <a:srgbClr val="0070C0"/>
                </a:solidFill>
                <a:latin typeface="Segoe Print" panose="02000800000000000000" pitchFamily="2" charset="0"/>
              </a:rPr>
              <a:t>pull</a:t>
            </a:r>
            <a:r>
              <a:rPr lang="en-US" sz="1800" dirty="0">
                <a:latin typeface="Segoe Print" panose="02000800000000000000" pitchFamily="2" charset="0"/>
              </a:rPr>
              <a:t> from upstream</a:t>
            </a:r>
          </a:p>
          <a:p>
            <a:r>
              <a:rPr lang="en-US" sz="1800" dirty="0">
                <a:solidFill>
                  <a:schemeClr val="tx1"/>
                </a:solidFill>
                <a:latin typeface="Segoe Print" panose="02000800000000000000" pitchFamily="2" charset="0"/>
              </a:rPr>
              <a:t>3. </a:t>
            </a:r>
            <a:r>
              <a:rPr lang="en-US" sz="1800" b="1" dirty="0">
                <a:solidFill>
                  <a:srgbClr val="0070C0"/>
                </a:solidFill>
                <a:latin typeface="Segoe Print" panose="02000800000000000000" pitchFamily="2" charset="0"/>
              </a:rPr>
              <a:t>push</a:t>
            </a:r>
            <a:r>
              <a:rPr lang="en-US" sz="1800" dirty="0">
                <a:latin typeface="Segoe Print" panose="02000800000000000000" pitchFamily="2" charset="0"/>
              </a:rPr>
              <a:t> to origin</a:t>
            </a:r>
          </a:p>
        </p:txBody>
      </p:sp>
      <p:pic>
        <p:nvPicPr>
          <p:cNvPr id="5" name="Picture 4">
            <a:extLst>
              <a:ext uri="{FF2B5EF4-FFF2-40B4-BE49-F238E27FC236}">
                <a16:creationId xmlns:a16="http://schemas.microsoft.com/office/drawing/2014/main" id="{D5BB4C29-284E-14A4-A4EF-D8EEFC931F67}"/>
              </a:ext>
            </a:extLst>
          </p:cNvPr>
          <p:cNvPicPr>
            <a:picLocks noChangeAspect="1"/>
          </p:cNvPicPr>
          <p:nvPr/>
        </p:nvPicPr>
        <p:blipFill>
          <a:blip r:embed="rId5"/>
          <a:stretch>
            <a:fillRect/>
          </a:stretch>
        </p:blipFill>
        <p:spPr>
          <a:xfrm>
            <a:off x="5815584" y="512064"/>
            <a:ext cx="2066543" cy="1151585"/>
          </a:xfrm>
          <a:prstGeom prst="rect">
            <a:avLst/>
          </a:prstGeom>
        </p:spPr>
      </p:pic>
    </p:spTree>
    <p:extLst>
      <p:ext uri="{BB962C8B-B14F-4D97-AF65-F5344CB8AC3E}">
        <p14:creationId xmlns:p14="http://schemas.microsoft.com/office/powerpoint/2010/main" val="2382349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Merge: Resolving Conflicts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19</a:t>
            </a:fld>
            <a:endParaRPr lang="en-US" altLang="en-US" dirty="0"/>
          </a:p>
        </p:txBody>
      </p:sp>
      <p:cxnSp>
        <p:nvCxnSpPr>
          <p:cNvPr id="37" name="Straight Connector 36">
            <a:extLst>
              <a:ext uri="{FF2B5EF4-FFF2-40B4-BE49-F238E27FC236}">
                <a16:creationId xmlns:a16="http://schemas.microsoft.com/office/drawing/2014/main" id="{C1FDDC76-B037-DC48-B5C4-DA53CC3FB9E3}"/>
              </a:ext>
            </a:extLst>
          </p:cNvPr>
          <p:cNvCxnSpPr>
            <a:cxnSpLocks/>
          </p:cNvCxnSpPr>
          <p:nvPr/>
        </p:nvCxnSpPr>
        <p:spPr>
          <a:xfrm flipV="1">
            <a:off x="4071923" y="1859487"/>
            <a:ext cx="607187" cy="1"/>
          </a:xfrm>
          <a:prstGeom prst="line">
            <a:avLst/>
          </a:prstGeom>
          <a:ln w="31750"/>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91CE07AD-6A3E-D44F-B1BD-B3253FB582F1}"/>
              </a:ext>
            </a:extLst>
          </p:cNvPr>
          <p:cNvCxnSpPr>
            <a:cxnSpLocks/>
            <a:stCxn id="50" idx="6"/>
          </p:cNvCxnSpPr>
          <p:nvPr/>
        </p:nvCxnSpPr>
        <p:spPr>
          <a:xfrm>
            <a:off x="3903624" y="1332286"/>
            <a:ext cx="815297" cy="431088"/>
          </a:xfrm>
          <a:prstGeom prst="line">
            <a:avLst/>
          </a:prstGeom>
          <a:ln w="31750"/>
        </p:spPr>
        <p:style>
          <a:lnRef idx="1">
            <a:schemeClr val="dk1"/>
          </a:lnRef>
          <a:fillRef idx="0">
            <a:schemeClr val="dk1"/>
          </a:fillRef>
          <a:effectRef idx="0">
            <a:schemeClr val="dk1"/>
          </a:effectRef>
          <a:fontRef idx="minor">
            <a:schemeClr val="tx1"/>
          </a:fontRef>
        </p:style>
      </p:cxnSp>
      <p:sp>
        <p:nvSpPr>
          <p:cNvPr id="49" name="Slide Number Placeholder 3">
            <a:extLst>
              <a:ext uri="{FF2B5EF4-FFF2-40B4-BE49-F238E27FC236}">
                <a16:creationId xmlns:a16="http://schemas.microsoft.com/office/drawing/2014/main" id="{FC6A95C8-6CF0-FB48-98E2-44E99DF2A829}"/>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19</a:t>
            </a:fld>
            <a:endParaRPr lang="en-US" altLang="en-US"/>
          </a:p>
        </p:txBody>
      </p:sp>
      <p:sp>
        <p:nvSpPr>
          <p:cNvPr id="69" name="Slide Number Placeholder 3">
            <a:extLst>
              <a:ext uri="{FF2B5EF4-FFF2-40B4-BE49-F238E27FC236}">
                <a16:creationId xmlns:a16="http://schemas.microsoft.com/office/drawing/2014/main" id="{8F66751D-AEE1-294A-B573-1992C0A4AAA8}"/>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19</a:t>
            </a:fld>
            <a:endParaRPr lang="en-US" altLang="en-US"/>
          </a:p>
        </p:txBody>
      </p:sp>
      <p:sp>
        <p:nvSpPr>
          <p:cNvPr id="104" name="TextBox 103">
            <a:extLst>
              <a:ext uri="{FF2B5EF4-FFF2-40B4-BE49-F238E27FC236}">
                <a16:creationId xmlns:a16="http://schemas.microsoft.com/office/drawing/2014/main" id="{EE73241B-28E1-7A46-9286-E2FDD81F55BA}"/>
              </a:ext>
            </a:extLst>
          </p:cNvPr>
          <p:cNvSpPr txBox="1"/>
          <p:nvPr/>
        </p:nvSpPr>
        <p:spPr>
          <a:xfrm rot="21141175">
            <a:off x="5201129" y="234360"/>
            <a:ext cx="2866228" cy="2062103"/>
          </a:xfrm>
          <a:prstGeom prst="rect">
            <a:avLst/>
          </a:prstGeom>
          <a:noFill/>
        </p:spPr>
        <p:txBody>
          <a:bodyPr wrap="square" rtlCol="0">
            <a:spAutoFit/>
          </a:bodyPr>
          <a:lstStyle/>
          <a:p>
            <a:pPr algn="ctr"/>
            <a:r>
              <a:rPr lang="en-US" sz="2000" dirty="0">
                <a:solidFill>
                  <a:schemeClr val="tx1"/>
                </a:solidFill>
                <a:latin typeface="Segoe Print" panose="02000800000000000000" pitchFamily="2" charset="0"/>
              </a:rPr>
              <a:t>Merge main and </a:t>
            </a:r>
            <a:r>
              <a:rPr lang="en-US" sz="2000" dirty="0" err="1">
                <a:solidFill>
                  <a:schemeClr val="tx1"/>
                </a:solidFill>
                <a:latin typeface="Segoe Print" panose="02000800000000000000" pitchFamily="2" charset="0"/>
              </a:rPr>
              <a:t>hadPig</a:t>
            </a:r>
            <a:r>
              <a:rPr lang="en-US" sz="2000" dirty="0">
                <a:solidFill>
                  <a:schemeClr val="tx1"/>
                </a:solidFill>
                <a:latin typeface="Segoe Print" panose="02000800000000000000" pitchFamily="2" charset="0"/>
              </a:rPr>
              <a:t> (sources) into </a:t>
            </a:r>
            <a:r>
              <a:rPr lang="en-US" sz="2000" dirty="0" err="1">
                <a:solidFill>
                  <a:schemeClr val="tx1"/>
                </a:solidFill>
                <a:latin typeface="Segoe Print" panose="02000800000000000000" pitchFamily="2" charset="0"/>
              </a:rPr>
              <a:t>hadPig</a:t>
            </a:r>
            <a:r>
              <a:rPr lang="en-US" sz="2000" dirty="0">
                <a:solidFill>
                  <a:schemeClr val="tx1"/>
                </a:solidFill>
                <a:latin typeface="Segoe Print" panose="02000800000000000000" pitchFamily="2" charset="0"/>
              </a:rPr>
              <a:t> (target)</a:t>
            </a:r>
            <a:endParaRPr lang="en-US" sz="800" dirty="0">
              <a:solidFill>
                <a:schemeClr val="tx1"/>
              </a:solidFill>
              <a:latin typeface="Segoe Print" panose="02000800000000000000" pitchFamily="2" charset="0"/>
            </a:endParaRPr>
          </a:p>
          <a:p>
            <a:pPr algn="ctr"/>
            <a:endParaRPr lang="en-US" sz="800" dirty="0">
              <a:solidFill>
                <a:schemeClr val="tx1"/>
              </a:solidFill>
              <a:latin typeface="Segoe Print" panose="02000800000000000000" pitchFamily="2" charset="0"/>
            </a:endParaRPr>
          </a:p>
          <a:p>
            <a:pPr algn="ctr"/>
            <a:r>
              <a:rPr lang="en-US" sz="2000" dirty="0">
                <a:solidFill>
                  <a:schemeClr val="tx1"/>
                </a:solidFill>
                <a:latin typeface="Segoe Print" panose="02000800000000000000" pitchFamily="2" charset="0"/>
              </a:rPr>
              <a:t>The blue/brown merge commit </a:t>
            </a:r>
            <a:r>
              <a:rPr lang="en-US" sz="2000" b="1" dirty="0">
                <a:solidFill>
                  <a:srgbClr val="0070C0"/>
                </a:solidFill>
                <a:latin typeface="Segoe Print" panose="02000800000000000000" pitchFamily="2" charset="0"/>
              </a:rPr>
              <a:t>resolves the conflict</a:t>
            </a:r>
            <a:r>
              <a:rPr lang="en-US" sz="2000" dirty="0">
                <a:solidFill>
                  <a:schemeClr val="tx1"/>
                </a:solidFill>
                <a:latin typeface="Segoe Print" panose="02000800000000000000" pitchFamily="2" charset="0"/>
              </a:rPr>
              <a:t>.</a:t>
            </a:r>
          </a:p>
        </p:txBody>
      </p:sp>
      <p:sp>
        <p:nvSpPr>
          <p:cNvPr id="9" name="Rounded Rectangle 8">
            <a:extLst>
              <a:ext uri="{FF2B5EF4-FFF2-40B4-BE49-F238E27FC236}">
                <a16:creationId xmlns:a16="http://schemas.microsoft.com/office/drawing/2014/main" id="{4CFB9B40-9C43-7BEA-F641-1B9920F2DAE5}"/>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ed Rectangle 9">
            <a:extLst>
              <a:ext uri="{FF2B5EF4-FFF2-40B4-BE49-F238E27FC236}">
                <a16:creationId xmlns:a16="http://schemas.microsoft.com/office/drawing/2014/main" id="{FEA95D45-DFD3-8C81-D8C1-C7B6A13BE439}"/>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AA8E726E-A82B-8B68-568A-D07EE6754089}"/>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 oink oink here</a:t>
            </a:r>
          </a:p>
          <a:p>
            <a:r>
              <a:rPr lang="en-US" sz="1200" dirty="0">
                <a:solidFill>
                  <a:schemeClr val="bg1"/>
                </a:solidFill>
                <a:highlight>
                  <a:srgbClr val="FF0000"/>
                </a:highlight>
              </a:rPr>
              <a:t>And a oink oink there</a:t>
            </a:r>
          </a:p>
        </p:txBody>
      </p:sp>
      <p:sp>
        <p:nvSpPr>
          <p:cNvPr id="12" name="TextBox 11">
            <a:extLst>
              <a:ext uri="{FF2B5EF4-FFF2-40B4-BE49-F238E27FC236}">
                <a16:creationId xmlns:a16="http://schemas.microsoft.com/office/drawing/2014/main" id="{B630360C-4686-37DE-3C3A-C57980740FC7}"/>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piglet</a:t>
            </a:r>
          </a:p>
          <a:p>
            <a:r>
              <a:rPr lang="en-US" sz="1200" dirty="0">
                <a:solidFill>
                  <a:schemeClr val="bg1"/>
                </a:solidFill>
                <a:highlight>
                  <a:srgbClr val="FF0000"/>
                </a:highlight>
              </a:rPr>
              <a:t>With an </a:t>
            </a:r>
            <a:r>
              <a:rPr lang="en-US" sz="1200" dirty="0" err="1">
                <a:solidFill>
                  <a:schemeClr val="bg1"/>
                </a:solidFill>
                <a:highlight>
                  <a:srgbClr val="FF0000"/>
                </a:highlight>
              </a:rPr>
              <a:t>oinky</a:t>
            </a:r>
            <a:r>
              <a:rPr lang="en-US" sz="1200" dirty="0">
                <a:solidFill>
                  <a:schemeClr val="bg1"/>
                </a:solidFill>
                <a:highlight>
                  <a:srgbClr val="FF0000"/>
                </a:highlight>
              </a:rPr>
              <a:t> oink here</a:t>
            </a:r>
          </a:p>
          <a:p>
            <a:r>
              <a:rPr lang="en-US" sz="1200" dirty="0">
                <a:solidFill>
                  <a:schemeClr val="bg1"/>
                </a:solidFill>
                <a:highlight>
                  <a:srgbClr val="FF0000"/>
                </a:highlight>
              </a:rPr>
              <a:t>And an </a:t>
            </a:r>
            <a:r>
              <a:rPr lang="en-US" sz="1200" dirty="0" err="1">
                <a:solidFill>
                  <a:schemeClr val="bg1"/>
                </a:solidFill>
                <a:highlight>
                  <a:srgbClr val="FF0000"/>
                </a:highlight>
              </a:rPr>
              <a:t>oinky</a:t>
            </a:r>
            <a:r>
              <a:rPr lang="en-US" sz="1200" dirty="0">
                <a:solidFill>
                  <a:schemeClr val="bg1"/>
                </a:solidFill>
                <a:highlight>
                  <a:srgbClr val="FF0000"/>
                </a:highlight>
              </a:rPr>
              <a:t> oink there</a:t>
            </a:r>
          </a:p>
        </p:txBody>
      </p:sp>
      <p:sp>
        <p:nvSpPr>
          <p:cNvPr id="14" name="Oval 13">
            <a:extLst>
              <a:ext uri="{FF2B5EF4-FFF2-40B4-BE49-F238E27FC236}">
                <a16:creationId xmlns:a16="http://schemas.microsoft.com/office/drawing/2014/main" id="{023C49A9-60A9-13B8-EEF8-324D57967D8E}"/>
              </a:ext>
            </a:extLst>
          </p:cNvPr>
          <p:cNvSpPr/>
          <p:nvPr/>
        </p:nvSpPr>
        <p:spPr>
          <a:xfrm>
            <a:off x="1346886" y="2508418"/>
            <a:ext cx="420130" cy="420130"/>
          </a:xfrm>
          <a:prstGeom prst="ellipse">
            <a:avLst/>
          </a:prstGeom>
          <a:solidFill>
            <a:srgbClr val="94520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530A9A07-A11A-8CD1-0695-649510EF4423}"/>
              </a:ext>
            </a:extLst>
          </p:cNvPr>
          <p:cNvSpPr/>
          <p:nvPr/>
        </p:nvSpPr>
        <p:spPr>
          <a:xfrm>
            <a:off x="6688528" y="2508418"/>
            <a:ext cx="420130" cy="420130"/>
          </a:xfrm>
          <a:prstGeom prst="ellipse">
            <a:avLst/>
          </a:prstGeom>
          <a:solidFill>
            <a:srgbClr val="0070C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7D0C8510-1CED-07F3-39E7-1F46A9F7A742}"/>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0" name="TextBox 19">
            <a:extLst>
              <a:ext uri="{FF2B5EF4-FFF2-40B4-BE49-F238E27FC236}">
                <a16:creationId xmlns:a16="http://schemas.microsoft.com/office/drawing/2014/main" id="{C3482A5B-53D5-074E-629D-84C7BD2949D9}"/>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21" name="TextBox 20">
            <a:extLst>
              <a:ext uri="{FF2B5EF4-FFF2-40B4-BE49-F238E27FC236}">
                <a16:creationId xmlns:a16="http://schemas.microsoft.com/office/drawing/2014/main" id="{A89CE7B3-1071-99ED-ECF4-C34E1A6BFDF9}"/>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22" name="Rounded Rectangle 21">
            <a:extLst>
              <a:ext uri="{FF2B5EF4-FFF2-40B4-BE49-F238E27FC236}">
                <a16:creationId xmlns:a16="http://schemas.microsoft.com/office/drawing/2014/main" id="{B49D48C2-05D4-28DC-92E5-EDA758F5CD97}"/>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24F1C2DA-CDE0-3266-2C60-F7CC2D9A9103}"/>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an oink oink here</a:t>
            </a:r>
          </a:p>
          <a:p>
            <a:r>
              <a:rPr lang="en-US" sz="1200" dirty="0">
                <a:solidFill>
                  <a:schemeClr val="bg1"/>
                </a:solidFill>
                <a:highlight>
                  <a:srgbClr val="FF0000"/>
                </a:highlight>
              </a:rPr>
              <a:t>And an oink oink there</a:t>
            </a:r>
          </a:p>
        </p:txBody>
      </p:sp>
      <p:sp>
        <p:nvSpPr>
          <p:cNvPr id="26" name="Left Arrow 25">
            <a:extLst>
              <a:ext uri="{FF2B5EF4-FFF2-40B4-BE49-F238E27FC236}">
                <a16:creationId xmlns:a16="http://schemas.microsoft.com/office/drawing/2014/main" id="{7EACDD26-5E38-B963-7099-5BAD17144429}"/>
              </a:ext>
            </a:extLst>
          </p:cNvPr>
          <p:cNvSpPr/>
          <p:nvPr/>
        </p:nvSpPr>
        <p:spPr>
          <a:xfrm rot="10800000">
            <a:off x="2042266" y="3951220"/>
            <a:ext cx="1079467"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Left Arrow 27">
            <a:extLst>
              <a:ext uri="{FF2B5EF4-FFF2-40B4-BE49-F238E27FC236}">
                <a16:creationId xmlns:a16="http://schemas.microsoft.com/office/drawing/2014/main" id="{53698A99-174F-2336-0E18-6B090F32B0D0}"/>
              </a:ext>
            </a:extLst>
          </p:cNvPr>
          <p:cNvSpPr/>
          <p:nvPr/>
        </p:nvSpPr>
        <p:spPr>
          <a:xfrm>
            <a:off x="4287796" y="3135074"/>
            <a:ext cx="1611654"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Left Arrow 28">
            <a:extLst>
              <a:ext uri="{FF2B5EF4-FFF2-40B4-BE49-F238E27FC236}">
                <a16:creationId xmlns:a16="http://schemas.microsoft.com/office/drawing/2014/main" id="{B15CBBE5-5B94-B306-1BCD-C45C9BE0AA63}"/>
              </a:ext>
            </a:extLst>
          </p:cNvPr>
          <p:cNvSpPr/>
          <p:nvPr/>
        </p:nvSpPr>
        <p:spPr>
          <a:xfrm>
            <a:off x="4808016" y="3957800"/>
            <a:ext cx="1079467"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0" name="Group 29">
            <a:extLst>
              <a:ext uri="{FF2B5EF4-FFF2-40B4-BE49-F238E27FC236}">
                <a16:creationId xmlns:a16="http://schemas.microsoft.com/office/drawing/2014/main" id="{B4A61698-8465-4B13-99C9-E77AC13E63E7}"/>
              </a:ext>
            </a:extLst>
          </p:cNvPr>
          <p:cNvGrpSpPr/>
          <p:nvPr/>
        </p:nvGrpSpPr>
        <p:grpSpPr>
          <a:xfrm>
            <a:off x="106105" y="808127"/>
            <a:ext cx="4505227" cy="1279450"/>
            <a:chOff x="2895600" y="846855"/>
            <a:chExt cx="4505227" cy="1279450"/>
          </a:xfrm>
        </p:grpSpPr>
        <p:cxnSp>
          <p:nvCxnSpPr>
            <p:cNvPr id="31" name="Straight Connector 30">
              <a:extLst>
                <a:ext uri="{FF2B5EF4-FFF2-40B4-BE49-F238E27FC236}">
                  <a16:creationId xmlns:a16="http://schemas.microsoft.com/office/drawing/2014/main" id="{4B904BDC-16B5-98DF-EDFA-4775D38BE469}"/>
                </a:ext>
              </a:extLst>
            </p:cNvPr>
            <p:cNvCxnSpPr>
              <a:cxnSpLocks/>
            </p:cNvCxnSpPr>
            <p:nvPr/>
          </p:nvCxnSpPr>
          <p:spPr>
            <a:xfrm flipV="1">
              <a:off x="3855450" y="1368152"/>
              <a:ext cx="1856453" cy="11275"/>
            </a:xfrm>
            <a:prstGeom prst="line">
              <a:avLst/>
            </a:prstGeom>
            <a:ln w="31750"/>
          </p:spPr>
          <p:style>
            <a:lnRef idx="1">
              <a:schemeClr val="dk1"/>
            </a:lnRef>
            <a:fillRef idx="0">
              <a:schemeClr val="dk1"/>
            </a:fillRef>
            <a:effectRef idx="0">
              <a:schemeClr val="dk1"/>
            </a:effectRef>
            <a:fontRef idx="minor">
              <a:schemeClr val="tx1"/>
            </a:fontRef>
          </p:style>
        </p:cxnSp>
        <p:sp>
          <p:nvSpPr>
            <p:cNvPr id="33" name="Oval 32">
              <a:extLst>
                <a:ext uri="{FF2B5EF4-FFF2-40B4-BE49-F238E27FC236}">
                  <a16:creationId xmlns:a16="http://schemas.microsoft.com/office/drawing/2014/main" id="{47A7761E-EEEC-45F4-24DD-231AE9AB8484}"/>
                </a:ext>
              </a:extLst>
            </p:cNvPr>
            <p:cNvSpPr/>
            <p:nvPr/>
          </p:nvSpPr>
          <p:spPr>
            <a:xfrm>
              <a:off x="5655209" y="1244410"/>
              <a:ext cx="271848" cy="271848"/>
            </a:xfrm>
            <a:prstGeom prst="ellipse">
              <a:avLst/>
            </a:prstGeom>
            <a:solidFill>
              <a:schemeClr val="bg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7054EEB-CD8E-5036-AF19-4EBD42CDDCFF}"/>
                </a:ext>
              </a:extLst>
            </p:cNvPr>
            <p:cNvSpPr/>
            <p:nvPr/>
          </p:nvSpPr>
          <p:spPr>
            <a:xfrm>
              <a:off x="3816681" y="1239590"/>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F7D8A7CE-C695-2A87-FCB2-87C0C811E18A}"/>
                </a:ext>
              </a:extLst>
            </p:cNvPr>
            <p:cNvSpPr/>
            <p:nvPr/>
          </p:nvSpPr>
          <p:spPr>
            <a:xfrm>
              <a:off x="4269217" y="1239590"/>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78475920-EC36-AB05-E3CA-262D6DA7F3A6}"/>
                </a:ext>
              </a:extLst>
            </p:cNvPr>
            <p:cNvSpPr/>
            <p:nvPr/>
          </p:nvSpPr>
          <p:spPr>
            <a:xfrm>
              <a:off x="4719269" y="1239590"/>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EDA065DE-48B9-E554-27D9-2203B3043E00}"/>
                </a:ext>
              </a:extLst>
            </p:cNvPr>
            <p:cNvSpPr txBox="1"/>
            <p:nvPr/>
          </p:nvSpPr>
          <p:spPr>
            <a:xfrm>
              <a:off x="3213335" y="846855"/>
              <a:ext cx="498855" cy="261610"/>
            </a:xfrm>
            <a:prstGeom prst="rect">
              <a:avLst/>
            </a:prstGeom>
            <a:noFill/>
          </p:spPr>
          <p:txBody>
            <a:bodyPr wrap="none" rtlCol="0">
              <a:spAutoFit/>
            </a:bodyPr>
            <a:lstStyle/>
            <a:p>
              <a:r>
                <a:rPr lang="en-US" sz="1100" dirty="0"/>
                <a:t>Time</a:t>
              </a:r>
            </a:p>
          </p:txBody>
        </p:sp>
        <p:cxnSp>
          <p:nvCxnSpPr>
            <p:cNvPr id="44" name="Straight Arrow Connector 43">
              <a:extLst>
                <a:ext uri="{FF2B5EF4-FFF2-40B4-BE49-F238E27FC236}">
                  <a16:creationId xmlns:a16="http://schemas.microsoft.com/office/drawing/2014/main" id="{153E6349-3A7C-327D-FFAA-4CECA604F967}"/>
                </a:ext>
              </a:extLst>
            </p:cNvPr>
            <p:cNvCxnSpPr>
              <a:cxnSpLocks/>
              <a:stCxn id="43" idx="3"/>
            </p:cNvCxnSpPr>
            <p:nvPr/>
          </p:nvCxnSpPr>
          <p:spPr>
            <a:xfrm>
              <a:off x="3712190" y="977660"/>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07F17C25-7EA8-7E27-5B01-B999C472FA24}"/>
                </a:ext>
              </a:extLst>
            </p:cNvPr>
            <p:cNvSpPr txBox="1"/>
            <p:nvPr/>
          </p:nvSpPr>
          <p:spPr>
            <a:xfrm>
              <a:off x="2895600" y="1144681"/>
              <a:ext cx="853119" cy="461665"/>
            </a:xfrm>
            <a:prstGeom prst="rect">
              <a:avLst/>
            </a:prstGeom>
            <a:noFill/>
          </p:spPr>
          <p:txBody>
            <a:bodyPr wrap="none" rtlCol="0">
              <a:spAutoFit/>
            </a:bodyPr>
            <a:lstStyle/>
            <a:p>
              <a:r>
                <a:rPr lang="en-US" sz="2400" dirty="0"/>
                <a:t>main</a:t>
              </a:r>
            </a:p>
          </p:txBody>
        </p:sp>
        <p:grpSp>
          <p:nvGrpSpPr>
            <p:cNvPr id="46" name="Group 45">
              <a:extLst>
                <a:ext uri="{FF2B5EF4-FFF2-40B4-BE49-F238E27FC236}">
                  <a16:creationId xmlns:a16="http://schemas.microsoft.com/office/drawing/2014/main" id="{972F880A-F9D3-5DEC-74E8-C4703E9A4A61}"/>
                </a:ext>
              </a:extLst>
            </p:cNvPr>
            <p:cNvGrpSpPr/>
            <p:nvPr/>
          </p:nvGrpSpPr>
          <p:grpSpPr>
            <a:xfrm>
              <a:off x="4868736" y="1300931"/>
              <a:ext cx="2168194" cy="825374"/>
              <a:chOff x="1456846" y="1755454"/>
              <a:chExt cx="2168194" cy="825374"/>
            </a:xfrm>
          </p:grpSpPr>
          <p:cxnSp>
            <p:nvCxnSpPr>
              <p:cNvPr id="52" name="Curved Connector 51">
                <a:extLst>
                  <a:ext uri="{FF2B5EF4-FFF2-40B4-BE49-F238E27FC236}">
                    <a16:creationId xmlns:a16="http://schemas.microsoft.com/office/drawing/2014/main" id="{616E236D-EB64-3CC8-3CBF-A3979D167549}"/>
                  </a:ext>
                </a:extLst>
              </p:cNvPr>
              <p:cNvCxnSpPr>
                <a:cxnSpLocks/>
              </p:cNvCxnSpPr>
              <p:nvPr/>
            </p:nvCxnSpPr>
            <p:spPr>
              <a:xfrm rot="16200000" flipH="1">
                <a:off x="2815617" y="1539218"/>
                <a:ext cx="387529" cy="1231317"/>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CE921938-4572-EA9B-0B01-56E64FB0FBD0}"/>
                  </a:ext>
                </a:extLst>
              </p:cNvPr>
              <p:cNvSpPr txBox="1"/>
              <p:nvPr/>
            </p:nvSpPr>
            <p:spPr>
              <a:xfrm>
                <a:off x="1456846" y="2119163"/>
                <a:ext cx="1144865" cy="461665"/>
              </a:xfrm>
              <a:prstGeom prst="rect">
                <a:avLst/>
              </a:prstGeom>
              <a:noFill/>
            </p:spPr>
            <p:txBody>
              <a:bodyPr wrap="none" rtlCol="0">
                <a:spAutoFit/>
              </a:bodyPr>
              <a:lstStyle/>
              <a:p>
                <a:r>
                  <a:rPr lang="en-US" sz="2400" dirty="0" err="1"/>
                  <a:t>hadPig</a:t>
                </a:r>
                <a:endParaRPr lang="en-US" sz="2400" dirty="0"/>
              </a:p>
            </p:txBody>
          </p:sp>
          <p:sp>
            <p:nvSpPr>
              <p:cNvPr id="54" name="Oval 53">
                <a:extLst>
                  <a:ext uri="{FF2B5EF4-FFF2-40B4-BE49-F238E27FC236}">
                    <a16:creationId xmlns:a16="http://schemas.microsoft.com/office/drawing/2014/main" id="{F85127FE-521E-701B-8638-1612F120A552}"/>
                  </a:ext>
                </a:extLst>
              </p:cNvPr>
              <p:cNvSpPr/>
              <p:nvPr/>
            </p:nvSpPr>
            <p:spPr>
              <a:xfrm>
                <a:off x="2290773" y="1755454"/>
                <a:ext cx="176940" cy="176940"/>
              </a:xfrm>
              <a:prstGeom prst="ellipse">
                <a:avLst/>
              </a:prstGeom>
              <a:solidFill>
                <a:srgbClr val="00B0F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47" name="Oval 46">
              <a:extLst>
                <a:ext uri="{FF2B5EF4-FFF2-40B4-BE49-F238E27FC236}">
                  <a16:creationId xmlns:a16="http://schemas.microsoft.com/office/drawing/2014/main" id="{A1A4EEAD-442D-63E4-6D93-455888FF7B70}"/>
                </a:ext>
              </a:extLst>
            </p:cNvPr>
            <p:cNvSpPr/>
            <p:nvPr/>
          </p:nvSpPr>
          <p:spPr>
            <a:xfrm>
              <a:off x="5169321" y="1232228"/>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49C16522-62DD-DFC9-08E4-86512003CA28}"/>
                </a:ext>
              </a:extLst>
            </p:cNvPr>
            <p:cNvCxnSpPr>
              <a:cxnSpLocks/>
            </p:cNvCxnSpPr>
            <p:nvPr/>
          </p:nvCxnSpPr>
          <p:spPr>
            <a:xfrm flipV="1">
              <a:off x="5911635" y="1369265"/>
              <a:ext cx="535920" cy="2055"/>
            </a:xfrm>
            <a:prstGeom prst="line">
              <a:avLst/>
            </a:prstGeom>
            <a:ln w="31750"/>
          </p:spPr>
          <p:style>
            <a:lnRef idx="1">
              <a:schemeClr val="dk1"/>
            </a:lnRef>
            <a:fillRef idx="0">
              <a:schemeClr val="dk1"/>
            </a:fillRef>
            <a:effectRef idx="0">
              <a:schemeClr val="dk1"/>
            </a:effectRef>
            <a:fontRef idx="minor">
              <a:schemeClr val="tx1"/>
            </a:fontRef>
          </p:style>
        </p:cxnSp>
        <p:sp>
          <p:nvSpPr>
            <p:cNvPr id="50" name="Oval 49">
              <a:extLst>
                <a:ext uri="{FF2B5EF4-FFF2-40B4-BE49-F238E27FC236}">
                  <a16:creationId xmlns:a16="http://schemas.microsoft.com/office/drawing/2014/main" id="{4B94472A-C60B-AC95-7782-1514F84E3F3E}"/>
                </a:ext>
              </a:extLst>
            </p:cNvPr>
            <p:cNvSpPr/>
            <p:nvPr/>
          </p:nvSpPr>
          <p:spPr>
            <a:xfrm>
              <a:off x="6421271" y="1235090"/>
              <a:ext cx="271848" cy="271848"/>
            </a:xfrm>
            <a:prstGeom prst="ellipse">
              <a:avLst/>
            </a:prstGeom>
            <a:solidFill>
              <a:srgbClr val="0070C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51" name="Oval 50">
              <a:extLst>
                <a:ext uri="{FF2B5EF4-FFF2-40B4-BE49-F238E27FC236}">
                  <a16:creationId xmlns:a16="http://schemas.microsoft.com/office/drawing/2014/main" id="{D1281B9B-47D0-2A75-B122-EB91ADAEEEF1}"/>
                </a:ext>
              </a:extLst>
            </p:cNvPr>
            <p:cNvSpPr/>
            <p:nvPr/>
          </p:nvSpPr>
          <p:spPr>
            <a:xfrm>
              <a:off x="6814554" y="1766496"/>
              <a:ext cx="271848" cy="271848"/>
            </a:xfrm>
            <a:prstGeom prst="ellipse">
              <a:avLst/>
            </a:prstGeom>
            <a:solidFill>
              <a:srgbClr val="9452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grpSp>
      <p:sp>
        <p:nvSpPr>
          <p:cNvPr id="60" name="Oval 59">
            <a:extLst>
              <a:ext uri="{FF2B5EF4-FFF2-40B4-BE49-F238E27FC236}">
                <a16:creationId xmlns:a16="http://schemas.microsoft.com/office/drawing/2014/main" id="{79B01039-8C21-F0E7-26B4-D6B4E4C76A44}"/>
              </a:ext>
            </a:extLst>
          </p:cNvPr>
          <p:cNvSpPr/>
          <p:nvPr/>
        </p:nvSpPr>
        <p:spPr>
          <a:xfrm>
            <a:off x="4610843" y="1719466"/>
            <a:ext cx="271848" cy="271848"/>
          </a:xfrm>
          <a:prstGeom prst="ellipse">
            <a:avLst/>
          </a:prstGeom>
          <a:solidFill>
            <a:srgbClr val="9452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59" name="Oval 58">
            <a:extLst>
              <a:ext uri="{FF2B5EF4-FFF2-40B4-BE49-F238E27FC236}">
                <a16:creationId xmlns:a16="http://schemas.microsoft.com/office/drawing/2014/main" id="{4911ECF6-A881-FAFB-0E73-5BCE5BCD02AF}"/>
              </a:ext>
            </a:extLst>
          </p:cNvPr>
          <p:cNvSpPr/>
          <p:nvPr/>
        </p:nvSpPr>
        <p:spPr>
          <a:xfrm>
            <a:off x="4651604" y="1763374"/>
            <a:ext cx="179973" cy="179973"/>
          </a:xfrm>
          <a:prstGeom prst="ellipse">
            <a:avLst/>
          </a:prstGeom>
          <a:solidFill>
            <a:srgbClr val="0070C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74280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Our Current State</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a:t>
            </a:fld>
            <a:endParaRPr lang="en-US" altLang="en-US"/>
          </a:p>
        </p:txBody>
      </p:sp>
      <p:pic>
        <p:nvPicPr>
          <p:cNvPr id="3" name="Picture 2">
            <a:extLst>
              <a:ext uri="{FF2B5EF4-FFF2-40B4-BE49-F238E27FC236}">
                <a16:creationId xmlns:a16="http://schemas.microsoft.com/office/drawing/2014/main" id="{F0F10245-4A83-3841-8C30-4BFF83D42811}"/>
              </a:ext>
            </a:extLst>
          </p:cNvPr>
          <p:cNvPicPr>
            <a:picLocks noChangeAspect="1"/>
          </p:cNvPicPr>
          <p:nvPr/>
        </p:nvPicPr>
        <p:blipFill>
          <a:blip r:embed="rId3"/>
          <a:stretch>
            <a:fillRect/>
          </a:stretch>
        </p:blipFill>
        <p:spPr>
          <a:xfrm>
            <a:off x="1828800" y="971550"/>
            <a:ext cx="5029200" cy="4136260"/>
          </a:xfrm>
          <a:prstGeom prst="rect">
            <a:avLst/>
          </a:prstGeom>
        </p:spPr>
      </p:pic>
      <p:pic>
        <p:nvPicPr>
          <p:cNvPr id="31" name="Picture 30">
            <a:extLst>
              <a:ext uri="{FF2B5EF4-FFF2-40B4-BE49-F238E27FC236}">
                <a16:creationId xmlns:a16="http://schemas.microsoft.com/office/drawing/2014/main" id="{BBCC92C0-7CD0-694C-90DE-D9A9BB3CAF34}"/>
              </a:ext>
            </a:extLst>
          </p:cNvPr>
          <p:cNvPicPr>
            <a:picLocks noChangeAspect="1"/>
          </p:cNvPicPr>
          <p:nvPr/>
        </p:nvPicPr>
        <p:blipFill>
          <a:blip r:embed="rId4"/>
          <a:stretch>
            <a:fillRect/>
          </a:stretch>
        </p:blipFill>
        <p:spPr>
          <a:xfrm>
            <a:off x="5832025" y="502984"/>
            <a:ext cx="2051950" cy="1386241"/>
          </a:xfrm>
          <a:prstGeom prst="rect">
            <a:avLst/>
          </a:prstGeom>
        </p:spPr>
      </p:pic>
      <p:pic>
        <p:nvPicPr>
          <p:cNvPr id="45" name="Picture 44">
            <a:extLst>
              <a:ext uri="{FF2B5EF4-FFF2-40B4-BE49-F238E27FC236}">
                <a16:creationId xmlns:a16="http://schemas.microsoft.com/office/drawing/2014/main" id="{8348FB89-E05E-8B4A-AED8-6987790CDDE3}"/>
              </a:ext>
            </a:extLst>
          </p:cNvPr>
          <p:cNvPicPr>
            <a:picLocks noChangeAspect="1"/>
          </p:cNvPicPr>
          <p:nvPr/>
        </p:nvPicPr>
        <p:blipFill>
          <a:blip r:embed="rId5"/>
          <a:stretch>
            <a:fillRect/>
          </a:stretch>
        </p:blipFill>
        <p:spPr>
          <a:xfrm>
            <a:off x="6007468" y="2037862"/>
            <a:ext cx="2111285" cy="1067776"/>
          </a:xfrm>
          <a:prstGeom prst="rect">
            <a:avLst/>
          </a:prstGeom>
        </p:spPr>
      </p:pic>
      <p:grpSp>
        <p:nvGrpSpPr>
          <p:cNvPr id="56" name="Group 55">
            <a:extLst>
              <a:ext uri="{FF2B5EF4-FFF2-40B4-BE49-F238E27FC236}">
                <a16:creationId xmlns:a16="http://schemas.microsoft.com/office/drawing/2014/main" id="{F288C24F-4A41-F946-A6EA-8F964A912E96}"/>
              </a:ext>
            </a:extLst>
          </p:cNvPr>
          <p:cNvGrpSpPr/>
          <p:nvPr/>
        </p:nvGrpSpPr>
        <p:grpSpPr>
          <a:xfrm>
            <a:off x="43749" y="1205149"/>
            <a:ext cx="2536653" cy="3790224"/>
            <a:chOff x="103840" y="991328"/>
            <a:chExt cx="2536653" cy="3790224"/>
          </a:xfrm>
        </p:grpSpPr>
        <p:sp>
          <p:nvSpPr>
            <p:cNvPr id="46" name="TextBox 45">
              <a:extLst>
                <a:ext uri="{FF2B5EF4-FFF2-40B4-BE49-F238E27FC236}">
                  <a16:creationId xmlns:a16="http://schemas.microsoft.com/office/drawing/2014/main" id="{77779DB8-B0AE-3241-9A1A-D7BB8B331CE2}"/>
                </a:ext>
              </a:extLst>
            </p:cNvPr>
            <p:cNvSpPr txBox="1"/>
            <p:nvPr/>
          </p:nvSpPr>
          <p:spPr>
            <a:xfrm rot="21141175">
              <a:off x="137232" y="991328"/>
              <a:ext cx="2278966" cy="830997"/>
            </a:xfrm>
            <a:prstGeom prst="rect">
              <a:avLst/>
            </a:prstGeom>
            <a:noFill/>
          </p:spPr>
          <p:txBody>
            <a:bodyPr wrap="square" rtlCol="0">
              <a:spAutoFit/>
            </a:bodyPr>
            <a:lstStyle/>
            <a:p>
              <a:pPr algn="ctr"/>
              <a:r>
                <a:rPr lang="en-US" sz="2400" b="1" dirty="0">
                  <a:latin typeface="Segoe Print" panose="02000800000000000000" pitchFamily="2" charset="0"/>
                </a:rPr>
                <a:t>How did we </a:t>
              </a:r>
            </a:p>
            <a:p>
              <a:pPr algn="ctr"/>
              <a:r>
                <a:rPr lang="en-US" sz="2400" b="1" dirty="0">
                  <a:latin typeface="Segoe Print" panose="02000800000000000000" pitchFamily="2" charset="0"/>
                </a:rPr>
                <a:t>get here?</a:t>
              </a:r>
            </a:p>
          </p:txBody>
        </p:sp>
        <p:sp>
          <p:nvSpPr>
            <p:cNvPr id="48" name="TextBox 47">
              <a:extLst>
                <a:ext uri="{FF2B5EF4-FFF2-40B4-BE49-F238E27FC236}">
                  <a16:creationId xmlns:a16="http://schemas.microsoft.com/office/drawing/2014/main" id="{40252A6F-0442-1043-8BEA-E04AD8157F04}"/>
                </a:ext>
              </a:extLst>
            </p:cNvPr>
            <p:cNvSpPr txBox="1"/>
            <p:nvPr/>
          </p:nvSpPr>
          <p:spPr>
            <a:xfrm rot="20731191">
              <a:off x="1054174" y="3595013"/>
              <a:ext cx="1074333" cy="400110"/>
            </a:xfrm>
            <a:prstGeom prst="rect">
              <a:avLst/>
            </a:prstGeom>
            <a:noFill/>
          </p:spPr>
          <p:txBody>
            <a:bodyPr wrap="none" rtlCol="0">
              <a:spAutoFit/>
            </a:bodyPr>
            <a:lstStyle/>
            <a:p>
              <a:r>
                <a:rPr lang="en-US" sz="2000" dirty="0">
                  <a:latin typeface="Segoe Print" panose="02000800000000000000" pitchFamily="2" charset="0"/>
                </a:rPr>
                <a:t>branch</a:t>
              </a:r>
            </a:p>
          </p:txBody>
        </p:sp>
        <p:sp>
          <p:nvSpPr>
            <p:cNvPr id="49" name="TextBox 48">
              <a:extLst>
                <a:ext uri="{FF2B5EF4-FFF2-40B4-BE49-F238E27FC236}">
                  <a16:creationId xmlns:a16="http://schemas.microsoft.com/office/drawing/2014/main" id="{BB4A698C-91AD-2242-ADE4-9AA0AA4BDEA3}"/>
                </a:ext>
              </a:extLst>
            </p:cNvPr>
            <p:cNvSpPr txBox="1"/>
            <p:nvPr/>
          </p:nvSpPr>
          <p:spPr>
            <a:xfrm rot="217677">
              <a:off x="191015" y="3300619"/>
              <a:ext cx="1003801" cy="400110"/>
            </a:xfrm>
            <a:prstGeom prst="rect">
              <a:avLst/>
            </a:prstGeom>
            <a:noFill/>
          </p:spPr>
          <p:txBody>
            <a:bodyPr wrap="none" rtlCol="0">
              <a:spAutoFit/>
            </a:bodyPr>
            <a:lstStyle/>
            <a:p>
              <a:r>
                <a:rPr lang="en-US" sz="2000" dirty="0">
                  <a:latin typeface="Segoe Print" panose="02000800000000000000" pitchFamily="2" charset="0"/>
                </a:rPr>
                <a:t>switch</a:t>
              </a:r>
            </a:p>
          </p:txBody>
        </p:sp>
        <p:sp>
          <p:nvSpPr>
            <p:cNvPr id="50" name="TextBox 49">
              <a:extLst>
                <a:ext uri="{FF2B5EF4-FFF2-40B4-BE49-F238E27FC236}">
                  <a16:creationId xmlns:a16="http://schemas.microsoft.com/office/drawing/2014/main" id="{1D454A64-38E0-D348-83E5-34581115F6C1}"/>
                </a:ext>
              </a:extLst>
            </p:cNvPr>
            <p:cNvSpPr txBox="1"/>
            <p:nvPr/>
          </p:nvSpPr>
          <p:spPr>
            <a:xfrm rot="21223990">
              <a:off x="872830" y="4381442"/>
              <a:ext cx="721672" cy="400110"/>
            </a:xfrm>
            <a:prstGeom prst="rect">
              <a:avLst/>
            </a:prstGeom>
            <a:noFill/>
          </p:spPr>
          <p:txBody>
            <a:bodyPr wrap="none" rtlCol="0">
              <a:spAutoFit/>
            </a:bodyPr>
            <a:lstStyle/>
            <a:p>
              <a:r>
                <a:rPr lang="en-US" sz="2000" dirty="0">
                  <a:latin typeface="Segoe Print" panose="02000800000000000000" pitchFamily="2" charset="0"/>
                </a:rPr>
                <a:t>Edit</a:t>
              </a:r>
            </a:p>
          </p:txBody>
        </p:sp>
        <p:sp>
          <p:nvSpPr>
            <p:cNvPr id="51" name="TextBox 50">
              <a:extLst>
                <a:ext uri="{FF2B5EF4-FFF2-40B4-BE49-F238E27FC236}">
                  <a16:creationId xmlns:a16="http://schemas.microsoft.com/office/drawing/2014/main" id="{6B503021-B73C-474A-B670-C570B6DDD81D}"/>
                </a:ext>
              </a:extLst>
            </p:cNvPr>
            <p:cNvSpPr txBox="1"/>
            <p:nvPr/>
          </p:nvSpPr>
          <p:spPr>
            <a:xfrm rot="21230397">
              <a:off x="1795390" y="4078327"/>
              <a:ext cx="845103" cy="400110"/>
            </a:xfrm>
            <a:prstGeom prst="rect">
              <a:avLst/>
            </a:prstGeom>
            <a:noFill/>
          </p:spPr>
          <p:txBody>
            <a:bodyPr wrap="none" rtlCol="0">
              <a:spAutoFit/>
            </a:bodyPr>
            <a:lstStyle/>
            <a:p>
              <a:r>
                <a:rPr lang="en-US" sz="2000" dirty="0">
                  <a:latin typeface="Segoe Print" panose="02000800000000000000" pitchFamily="2" charset="0"/>
                </a:rPr>
                <a:t>stage</a:t>
              </a:r>
            </a:p>
          </p:txBody>
        </p:sp>
        <p:sp>
          <p:nvSpPr>
            <p:cNvPr id="52" name="TextBox 51">
              <a:extLst>
                <a:ext uri="{FF2B5EF4-FFF2-40B4-BE49-F238E27FC236}">
                  <a16:creationId xmlns:a16="http://schemas.microsoft.com/office/drawing/2014/main" id="{91DB16F4-2666-AA48-94EB-0434B45F6270}"/>
                </a:ext>
              </a:extLst>
            </p:cNvPr>
            <p:cNvSpPr txBox="1"/>
            <p:nvPr/>
          </p:nvSpPr>
          <p:spPr>
            <a:xfrm rot="21143018">
              <a:off x="1185879" y="1744344"/>
              <a:ext cx="1165704" cy="400110"/>
            </a:xfrm>
            <a:prstGeom prst="rect">
              <a:avLst/>
            </a:prstGeom>
            <a:noFill/>
          </p:spPr>
          <p:txBody>
            <a:bodyPr wrap="none" rtlCol="0">
              <a:spAutoFit/>
            </a:bodyPr>
            <a:lstStyle/>
            <a:p>
              <a:r>
                <a:rPr lang="en-US" sz="2000" dirty="0">
                  <a:latin typeface="Segoe Print" panose="02000800000000000000" pitchFamily="2" charset="0"/>
                </a:rPr>
                <a:t>commit</a:t>
              </a:r>
            </a:p>
          </p:txBody>
        </p:sp>
        <p:sp>
          <p:nvSpPr>
            <p:cNvPr id="53" name="TextBox 52">
              <a:extLst>
                <a:ext uri="{FF2B5EF4-FFF2-40B4-BE49-F238E27FC236}">
                  <a16:creationId xmlns:a16="http://schemas.microsoft.com/office/drawing/2014/main" id="{2F88504C-0584-5045-8D06-23CBA17CD93B}"/>
                </a:ext>
              </a:extLst>
            </p:cNvPr>
            <p:cNvSpPr txBox="1"/>
            <p:nvPr/>
          </p:nvSpPr>
          <p:spPr>
            <a:xfrm rot="348973">
              <a:off x="103840" y="3935681"/>
              <a:ext cx="774571" cy="400110"/>
            </a:xfrm>
            <a:prstGeom prst="rect">
              <a:avLst/>
            </a:prstGeom>
            <a:noFill/>
          </p:spPr>
          <p:txBody>
            <a:bodyPr wrap="none" rtlCol="0">
              <a:spAutoFit/>
            </a:bodyPr>
            <a:lstStyle/>
            <a:p>
              <a:r>
                <a:rPr lang="en-US" sz="2000" dirty="0">
                  <a:latin typeface="Segoe Print" panose="02000800000000000000" pitchFamily="2" charset="0"/>
                </a:rPr>
                <a:t>push</a:t>
              </a:r>
            </a:p>
          </p:txBody>
        </p:sp>
        <p:sp>
          <p:nvSpPr>
            <p:cNvPr id="54" name="TextBox 53">
              <a:extLst>
                <a:ext uri="{FF2B5EF4-FFF2-40B4-BE49-F238E27FC236}">
                  <a16:creationId xmlns:a16="http://schemas.microsoft.com/office/drawing/2014/main" id="{C2F86BF3-FC65-0A48-8E1B-8AD78DB1267B}"/>
                </a:ext>
              </a:extLst>
            </p:cNvPr>
            <p:cNvSpPr txBox="1"/>
            <p:nvPr/>
          </p:nvSpPr>
          <p:spPr>
            <a:xfrm rot="20966963">
              <a:off x="585593" y="2773224"/>
              <a:ext cx="958917" cy="400110"/>
            </a:xfrm>
            <a:prstGeom prst="rect">
              <a:avLst/>
            </a:prstGeom>
            <a:noFill/>
          </p:spPr>
          <p:txBody>
            <a:bodyPr wrap="none" rtlCol="0">
              <a:spAutoFit/>
            </a:bodyPr>
            <a:lstStyle/>
            <a:p>
              <a:r>
                <a:rPr lang="en-US" sz="2000" dirty="0">
                  <a:latin typeface="Segoe Print" panose="02000800000000000000" pitchFamily="2" charset="0"/>
                </a:rPr>
                <a:t>Synch</a:t>
              </a:r>
            </a:p>
          </p:txBody>
        </p:sp>
        <p:sp>
          <p:nvSpPr>
            <p:cNvPr id="55" name="TextBox 54">
              <a:extLst>
                <a:ext uri="{FF2B5EF4-FFF2-40B4-BE49-F238E27FC236}">
                  <a16:creationId xmlns:a16="http://schemas.microsoft.com/office/drawing/2014/main" id="{09292B52-66EA-D744-92BA-939796C5F226}"/>
                </a:ext>
              </a:extLst>
            </p:cNvPr>
            <p:cNvSpPr txBox="1"/>
            <p:nvPr/>
          </p:nvSpPr>
          <p:spPr>
            <a:xfrm rot="201347">
              <a:off x="522774" y="2263646"/>
              <a:ext cx="1750800" cy="400110"/>
            </a:xfrm>
            <a:prstGeom prst="rect">
              <a:avLst/>
            </a:prstGeom>
            <a:noFill/>
          </p:spPr>
          <p:txBody>
            <a:bodyPr wrap="none" rtlCol="0">
              <a:spAutoFit/>
            </a:bodyPr>
            <a:lstStyle/>
            <a:p>
              <a:r>
                <a:rPr lang="en-US" sz="2000" dirty="0">
                  <a:latin typeface="Segoe Print" panose="02000800000000000000" pitchFamily="2" charset="0"/>
                </a:rPr>
                <a:t>Pull Request</a:t>
              </a:r>
            </a:p>
          </p:txBody>
        </p:sp>
      </p:grpSp>
    </p:spTree>
    <p:extLst>
      <p:ext uri="{BB962C8B-B14F-4D97-AF65-F5344CB8AC3E}">
        <p14:creationId xmlns:p14="http://schemas.microsoft.com/office/powerpoint/2010/main" val="1095637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dissolve">
                                      <p:cBhvr>
                                        <p:cTn id="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C7B21F-4A2C-865D-B583-C55FE6E282B9}"/>
              </a:ext>
            </a:extLst>
          </p:cNvPr>
          <p:cNvPicPr>
            <a:picLocks noChangeAspect="1"/>
          </p:cNvPicPr>
          <p:nvPr/>
        </p:nvPicPr>
        <p:blipFill>
          <a:blip r:embed="rId3"/>
          <a:stretch>
            <a:fillRect/>
          </a:stretch>
        </p:blipFill>
        <p:spPr>
          <a:xfrm>
            <a:off x="1790546" y="799951"/>
            <a:ext cx="6604410" cy="4289779"/>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42836"/>
            <a:ext cx="7830662" cy="857400"/>
          </a:xfrm>
        </p:spPr>
        <p:txBody>
          <a:bodyPr/>
          <a:lstStyle/>
          <a:p>
            <a:r>
              <a:rPr lang="en-US" sz="3200" i="1" dirty="0"/>
              <a:t>Merge: Raw Merge Conflict Information</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20</a:t>
            </a:fld>
            <a:endParaRPr lang="en-US" altLang="en-US"/>
          </a:p>
        </p:txBody>
      </p:sp>
      <p:grpSp>
        <p:nvGrpSpPr>
          <p:cNvPr id="31" name="Group 30">
            <a:extLst>
              <a:ext uri="{FF2B5EF4-FFF2-40B4-BE49-F238E27FC236}">
                <a16:creationId xmlns:a16="http://schemas.microsoft.com/office/drawing/2014/main" id="{8F458667-CA53-2849-846D-C35DDF572CF0}"/>
              </a:ext>
            </a:extLst>
          </p:cNvPr>
          <p:cNvGrpSpPr/>
          <p:nvPr/>
        </p:nvGrpSpPr>
        <p:grpSpPr>
          <a:xfrm>
            <a:off x="188784" y="2315670"/>
            <a:ext cx="2889912" cy="2564822"/>
            <a:chOff x="-7580267" y="3197324"/>
            <a:chExt cx="2889912" cy="2564822"/>
          </a:xfrm>
        </p:grpSpPr>
        <p:sp>
          <p:nvSpPr>
            <p:cNvPr id="11" name="Rounded Rectangle 10">
              <a:extLst>
                <a:ext uri="{FF2B5EF4-FFF2-40B4-BE49-F238E27FC236}">
                  <a16:creationId xmlns:a16="http://schemas.microsoft.com/office/drawing/2014/main" id="{C433515D-C18E-6E4E-B6B4-2C6C40B7122A}"/>
                </a:ext>
              </a:extLst>
            </p:cNvPr>
            <p:cNvSpPr/>
            <p:nvPr/>
          </p:nvSpPr>
          <p:spPr>
            <a:xfrm>
              <a:off x="-5521358" y="3197324"/>
              <a:ext cx="831003" cy="231217"/>
            </a:xfrm>
            <a:prstGeom prst="roundRect">
              <a:avLst/>
            </a:prstGeom>
            <a:solidFill>
              <a:srgbClr val="FFFF00">
                <a:alpha val="2539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E1CB035B-6D0E-0240-9A66-D94A5B631021}"/>
                </a:ext>
              </a:extLst>
            </p:cNvPr>
            <p:cNvSpPr/>
            <p:nvPr/>
          </p:nvSpPr>
          <p:spPr>
            <a:xfrm>
              <a:off x="-5502213" y="5530929"/>
              <a:ext cx="790833" cy="231217"/>
            </a:xfrm>
            <a:prstGeom prst="roundRect">
              <a:avLst/>
            </a:prstGeom>
            <a:solidFill>
              <a:srgbClr val="FFFF00">
                <a:alpha val="2539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75F6B6C5-5D5D-6145-81D5-ACAC4052F100}"/>
                </a:ext>
              </a:extLst>
            </p:cNvPr>
            <p:cNvSpPr txBox="1"/>
            <p:nvPr/>
          </p:nvSpPr>
          <p:spPr>
            <a:xfrm rot="21400940">
              <a:off x="-7580267" y="3958463"/>
              <a:ext cx="1675294" cy="923330"/>
            </a:xfrm>
            <a:prstGeom prst="rect">
              <a:avLst/>
            </a:prstGeom>
            <a:noFill/>
          </p:spPr>
          <p:txBody>
            <a:bodyPr wrap="square" rtlCol="0">
              <a:spAutoFit/>
            </a:bodyPr>
            <a:lstStyle/>
            <a:p>
              <a:r>
                <a:rPr lang="en-US" sz="1800" dirty="0">
                  <a:latin typeface="Segoe Print" panose="02000800000000000000" pitchFamily="2" charset="0"/>
                </a:rPr>
                <a:t>“Chevrons”</a:t>
              </a:r>
            </a:p>
            <a:p>
              <a:r>
                <a:rPr lang="en-US" sz="1800" dirty="0">
                  <a:latin typeface="Segoe Print" panose="02000800000000000000" pitchFamily="2" charset="0"/>
                </a:rPr>
                <a:t>  &lt;&lt;&lt;&lt;&lt;&lt;</a:t>
              </a:r>
            </a:p>
            <a:p>
              <a:r>
                <a:rPr lang="en-US" sz="1800" dirty="0">
                  <a:latin typeface="Segoe Print" panose="02000800000000000000" pitchFamily="2" charset="0"/>
                </a:rPr>
                <a:t>  &gt;&gt;&gt;&gt;&gt;&gt;</a:t>
              </a:r>
            </a:p>
          </p:txBody>
        </p:sp>
        <p:cxnSp>
          <p:nvCxnSpPr>
            <p:cNvPr id="16" name="Curved Connector 15">
              <a:extLst>
                <a:ext uri="{FF2B5EF4-FFF2-40B4-BE49-F238E27FC236}">
                  <a16:creationId xmlns:a16="http://schemas.microsoft.com/office/drawing/2014/main" id="{2B4DBBBE-74FB-2E49-BC0E-22AE8166857B}"/>
                </a:ext>
              </a:extLst>
            </p:cNvPr>
            <p:cNvCxnSpPr>
              <a:cxnSpLocks/>
              <a:stCxn id="14" idx="0"/>
            </p:cNvCxnSpPr>
            <p:nvPr/>
          </p:nvCxnSpPr>
          <p:spPr>
            <a:xfrm rot="5400000" flipH="1" flipV="1">
              <a:off x="-6436304" y="3025146"/>
              <a:ext cx="601058" cy="1267125"/>
            </a:xfrm>
            <a:prstGeom prst="curvedConnector2">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urved Connector 16">
              <a:extLst>
                <a:ext uri="{FF2B5EF4-FFF2-40B4-BE49-F238E27FC236}">
                  <a16:creationId xmlns:a16="http://schemas.microsoft.com/office/drawing/2014/main" id="{4EC348C0-4CD7-3849-BA54-1DBB95F22CAB}"/>
                </a:ext>
              </a:extLst>
            </p:cNvPr>
            <p:cNvCxnSpPr>
              <a:cxnSpLocks/>
              <a:stCxn id="14" idx="2"/>
            </p:cNvCxnSpPr>
            <p:nvPr/>
          </p:nvCxnSpPr>
          <p:spPr>
            <a:xfrm rot="16200000" flipH="1">
              <a:off x="-6469194" y="4634310"/>
              <a:ext cx="720272" cy="1213690"/>
            </a:xfrm>
            <a:prstGeom prst="curvedConnector2">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52E44C74-0CE2-511C-D6BC-717A0FB40E4A}"/>
              </a:ext>
            </a:extLst>
          </p:cNvPr>
          <p:cNvGrpSpPr/>
          <p:nvPr/>
        </p:nvGrpSpPr>
        <p:grpSpPr>
          <a:xfrm>
            <a:off x="5352806" y="2516061"/>
            <a:ext cx="1805302" cy="2181070"/>
            <a:chOff x="5352806" y="2516061"/>
            <a:chExt cx="1805302" cy="2181070"/>
          </a:xfrm>
        </p:grpSpPr>
        <p:sp>
          <p:nvSpPr>
            <p:cNvPr id="9" name="TextBox 8">
              <a:extLst>
                <a:ext uri="{FF2B5EF4-FFF2-40B4-BE49-F238E27FC236}">
                  <a16:creationId xmlns:a16="http://schemas.microsoft.com/office/drawing/2014/main" id="{17334D67-F686-8F4E-88C8-3CCBDC525903}"/>
                </a:ext>
              </a:extLst>
            </p:cNvPr>
            <p:cNvSpPr txBox="1"/>
            <p:nvPr/>
          </p:nvSpPr>
          <p:spPr>
            <a:xfrm rot="262426">
              <a:off x="5488133" y="2516061"/>
              <a:ext cx="1061509" cy="646331"/>
            </a:xfrm>
            <a:prstGeom prst="rect">
              <a:avLst/>
            </a:prstGeom>
            <a:noFill/>
          </p:spPr>
          <p:txBody>
            <a:bodyPr wrap="none" rtlCol="0">
              <a:spAutoFit/>
            </a:bodyPr>
            <a:lstStyle/>
            <a:p>
              <a:r>
                <a:rPr lang="en-US" sz="1800" dirty="0">
                  <a:solidFill>
                    <a:schemeClr val="bg1"/>
                  </a:solidFill>
                  <a:latin typeface="Segoe Print" panose="02000800000000000000" pitchFamily="2" charset="0"/>
                </a:rPr>
                <a:t>Feature</a:t>
              </a:r>
            </a:p>
            <a:p>
              <a:r>
                <a:rPr lang="en-US" sz="1800" dirty="0">
                  <a:solidFill>
                    <a:schemeClr val="bg1"/>
                  </a:solidFill>
                  <a:latin typeface="Segoe Print" panose="02000800000000000000" pitchFamily="2" charset="0"/>
                </a:rPr>
                <a:t>Branch</a:t>
              </a:r>
            </a:p>
          </p:txBody>
        </p:sp>
        <p:sp>
          <p:nvSpPr>
            <p:cNvPr id="10" name="TextBox 9">
              <a:extLst>
                <a:ext uri="{FF2B5EF4-FFF2-40B4-BE49-F238E27FC236}">
                  <a16:creationId xmlns:a16="http://schemas.microsoft.com/office/drawing/2014/main" id="{287263A3-8180-9341-876B-493C48F1D992}"/>
                </a:ext>
              </a:extLst>
            </p:cNvPr>
            <p:cNvSpPr txBox="1"/>
            <p:nvPr/>
          </p:nvSpPr>
          <p:spPr>
            <a:xfrm rot="21445778">
              <a:off x="5540535" y="4050800"/>
              <a:ext cx="1018227" cy="646331"/>
            </a:xfrm>
            <a:prstGeom prst="rect">
              <a:avLst/>
            </a:prstGeom>
            <a:noFill/>
          </p:spPr>
          <p:txBody>
            <a:bodyPr wrap="none" rtlCol="0">
              <a:spAutoFit/>
            </a:bodyPr>
            <a:lstStyle/>
            <a:p>
              <a:r>
                <a:rPr lang="en-US" sz="1800" dirty="0">
                  <a:solidFill>
                    <a:schemeClr val="bg1"/>
                  </a:solidFill>
                  <a:latin typeface="Segoe Print" panose="02000800000000000000" pitchFamily="2" charset="0"/>
                </a:rPr>
                <a:t>main</a:t>
              </a:r>
            </a:p>
            <a:p>
              <a:r>
                <a:rPr lang="en-US" sz="1800" dirty="0">
                  <a:solidFill>
                    <a:schemeClr val="bg1"/>
                  </a:solidFill>
                  <a:latin typeface="Segoe Print" panose="02000800000000000000" pitchFamily="2" charset="0"/>
                </a:rPr>
                <a:t>Branch</a:t>
              </a:r>
            </a:p>
          </p:txBody>
        </p:sp>
        <p:sp>
          <p:nvSpPr>
            <p:cNvPr id="27" name="TextBox 26">
              <a:extLst>
                <a:ext uri="{FF2B5EF4-FFF2-40B4-BE49-F238E27FC236}">
                  <a16:creationId xmlns:a16="http://schemas.microsoft.com/office/drawing/2014/main" id="{8FA4B6CE-EE4B-BA48-B621-164522655C69}"/>
                </a:ext>
              </a:extLst>
            </p:cNvPr>
            <p:cNvSpPr txBox="1"/>
            <p:nvPr/>
          </p:nvSpPr>
          <p:spPr>
            <a:xfrm>
              <a:off x="5352806" y="3300419"/>
              <a:ext cx="1805302" cy="646331"/>
            </a:xfrm>
            <a:prstGeom prst="rect">
              <a:avLst/>
            </a:prstGeom>
            <a:noFill/>
          </p:spPr>
          <p:txBody>
            <a:bodyPr wrap="none" rtlCol="0">
              <a:spAutoFit/>
            </a:bodyPr>
            <a:lstStyle/>
            <a:p>
              <a:r>
                <a:rPr lang="en-US" sz="1800" dirty="0">
                  <a:solidFill>
                    <a:schemeClr val="bg1"/>
                  </a:solidFill>
                  <a:latin typeface="Segoe Print" panose="02000800000000000000" pitchFamily="2" charset="0"/>
                </a:rPr>
                <a:t>Best Common</a:t>
              </a:r>
            </a:p>
            <a:p>
              <a:r>
                <a:rPr lang="en-US" sz="1800" dirty="0">
                  <a:solidFill>
                    <a:schemeClr val="bg1"/>
                  </a:solidFill>
                  <a:latin typeface="Segoe Print" panose="02000800000000000000" pitchFamily="2" charset="0"/>
                </a:rPr>
                <a:t>Ancestor</a:t>
              </a:r>
            </a:p>
          </p:txBody>
        </p:sp>
      </p:grpSp>
    </p:spTree>
    <p:extLst>
      <p:ext uri="{BB962C8B-B14F-4D97-AF65-F5344CB8AC3E}">
        <p14:creationId xmlns:p14="http://schemas.microsoft.com/office/powerpoint/2010/main" val="248223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dissolve">
                                      <p:cBhvr>
                                        <p:cTn id="1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409F7546-B92C-1C8B-F57A-126E421D596B}"/>
              </a:ext>
            </a:extLst>
          </p:cNvPr>
          <p:cNvGrpSpPr/>
          <p:nvPr/>
        </p:nvGrpSpPr>
        <p:grpSpPr>
          <a:xfrm>
            <a:off x="0" y="751634"/>
            <a:ext cx="9144000" cy="4391865"/>
            <a:chOff x="525162" y="30162"/>
            <a:chExt cx="7772400" cy="3961537"/>
          </a:xfrm>
        </p:grpSpPr>
        <p:pic>
          <p:nvPicPr>
            <p:cNvPr id="27" name="Picture 26">
              <a:extLst>
                <a:ext uri="{FF2B5EF4-FFF2-40B4-BE49-F238E27FC236}">
                  <a16:creationId xmlns:a16="http://schemas.microsoft.com/office/drawing/2014/main" id="{E2A578DF-399C-9981-8A0B-201BBAE48388}"/>
                </a:ext>
              </a:extLst>
            </p:cNvPr>
            <p:cNvPicPr>
              <a:picLocks noChangeAspect="1"/>
            </p:cNvPicPr>
            <p:nvPr/>
          </p:nvPicPr>
          <p:blipFill>
            <a:blip r:embed="rId3"/>
            <a:stretch>
              <a:fillRect/>
            </a:stretch>
          </p:blipFill>
          <p:spPr>
            <a:xfrm>
              <a:off x="525162" y="30162"/>
              <a:ext cx="7772400" cy="3785748"/>
            </a:xfrm>
            <a:prstGeom prst="rect">
              <a:avLst/>
            </a:prstGeom>
          </p:spPr>
        </p:pic>
        <p:pic>
          <p:nvPicPr>
            <p:cNvPr id="28" name="Picture 27">
              <a:extLst>
                <a:ext uri="{FF2B5EF4-FFF2-40B4-BE49-F238E27FC236}">
                  <a16:creationId xmlns:a16="http://schemas.microsoft.com/office/drawing/2014/main" id="{53785BAE-C525-7B1C-2E81-D723EC72D6B8}"/>
                </a:ext>
              </a:extLst>
            </p:cNvPr>
            <p:cNvPicPr>
              <a:picLocks noChangeAspect="1"/>
            </p:cNvPicPr>
            <p:nvPr/>
          </p:nvPicPr>
          <p:blipFill>
            <a:blip r:embed="rId4"/>
            <a:stretch>
              <a:fillRect/>
            </a:stretch>
          </p:blipFill>
          <p:spPr>
            <a:xfrm>
              <a:off x="525162" y="3815910"/>
              <a:ext cx="7772400" cy="175789"/>
            </a:xfrm>
            <a:prstGeom prst="rect">
              <a:avLst/>
            </a:prstGeom>
          </p:spPr>
        </p:pic>
      </p:gr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05765"/>
            <a:ext cx="7830662" cy="857400"/>
          </a:xfrm>
        </p:spPr>
        <p:txBody>
          <a:bodyPr/>
          <a:lstStyle/>
          <a:p>
            <a:r>
              <a:rPr lang="en-US" sz="3200" i="1" dirty="0"/>
              <a:t>Merge: Using a Graphical Merge Tool</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21</a:t>
            </a:fld>
            <a:endParaRPr lang="en-US" altLang="en-US"/>
          </a:p>
        </p:txBody>
      </p:sp>
      <p:sp>
        <p:nvSpPr>
          <p:cNvPr id="8" name="Rounded Rectangle 7">
            <a:extLst>
              <a:ext uri="{FF2B5EF4-FFF2-40B4-BE49-F238E27FC236}">
                <a16:creationId xmlns:a16="http://schemas.microsoft.com/office/drawing/2014/main" id="{7B108CE0-2278-E641-86B3-BAE83735C82C}"/>
              </a:ext>
            </a:extLst>
          </p:cNvPr>
          <p:cNvSpPr/>
          <p:nvPr/>
        </p:nvSpPr>
        <p:spPr>
          <a:xfrm>
            <a:off x="651430" y="1179800"/>
            <a:ext cx="2418347" cy="295743"/>
          </a:xfrm>
          <a:prstGeom prst="roundRect">
            <a:avLst/>
          </a:prstGeom>
          <a:solidFill>
            <a:schemeClr val="accent6">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Feature Branch</a:t>
            </a:r>
          </a:p>
        </p:txBody>
      </p:sp>
      <p:sp>
        <p:nvSpPr>
          <p:cNvPr id="9" name="Rounded Rectangle 8">
            <a:extLst>
              <a:ext uri="{FF2B5EF4-FFF2-40B4-BE49-F238E27FC236}">
                <a16:creationId xmlns:a16="http://schemas.microsoft.com/office/drawing/2014/main" id="{564BF507-1522-DA44-B87A-C3885892C61B}"/>
              </a:ext>
            </a:extLst>
          </p:cNvPr>
          <p:cNvSpPr/>
          <p:nvPr/>
        </p:nvSpPr>
        <p:spPr>
          <a:xfrm>
            <a:off x="6461540" y="1177139"/>
            <a:ext cx="2418347" cy="301065"/>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Main Branch</a:t>
            </a:r>
          </a:p>
        </p:txBody>
      </p:sp>
      <p:sp>
        <p:nvSpPr>
          <p:cNvPr id="14" name="Rounded Rectangle 13">
            <a:extLst>
              <a:ext uri="{FF2B5EF4-FFF2-40B4-BE49-F238E27FC236}">
                <a16:creationId xmlns:a16="http://schemas.microsoft.com/office/drawing/2014/main" id="{E8705C24-B103-B3FE-9256-651BC92A842B}"/>
              </a:ext>
            </a:extLst>
          </p:cNvPr>
          <p:cNvSpPr/>
          <p:nvPr/>
        </p:nvSpPr>
        <p:spPr>
          <a:xfrm>
            <a:off x="3377123" y="1179800"/>
            <a:ext cx="2834600" cy="295743"/>
          </a:xfrm>
          <a:prstGeom prst="round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Best Common Ancestor</a:t>
            </a:r>
          </a:p>
        </p:txBody>
      </p:sp>
      <p:grpSp>
        <p:nvGrpSpPr>
          <p:cNvPr id="25" name="Group 24">
            <a:extLst>
              <a:ext uri="{FF2B5EF4-FFF2-40B4-BE49-F238E27FC236}">
                <a16:creationId xmlns:a16="http://schemas.microsoft.com/office/drawing/2014/main" id="{957B99F9-56C4-D1A3-7B04-C008F4558F1B}"/>
              </a:ext>
            </a:extLst>
          </p:cNvPr>
          <p:cNvGrpSpPr/>
          <p:nvPr/>
        </p:nvGrpSpPr>
        <p:grpSpPr>
          <a:xfrm>
            <a:off x="365919" y="1504253"/>
            <a:ext cx="7149863" cy="1958431"/>
            <a:chOff x="365919" y="1504253"/>
            <a:chExt cx="7149863" cy="1958431"/>
          </a:xfrm>
        </p:grpSpPr>
        <p:sp>
          <p:nvSpPr>
            <p:cNvPr id="11" name="Rounded Rectangle 10">
              <a:extLst>
                <a:ext uri="{FF2B5EF4-FFF2-40B4-BE49-F238E27FC236}">
                  <a16:creationId xmlns:a16="http://schemas.microsoft.com/office/drawing/2014/main" id="{54A91EA6-8B3D-1A40-8FB7-803187871C5E}"/>
                </a:ext>
              </a:extLst>
            </p:cNvPr>
            <p:cNvSpPr/>
            <p:nvPr/>
          </p:nvSpPr>
          <p:spPr>
            <a:xfrm>
              <a:off x="1171811" y="1504253"/>
              <a:ext cx="448119" cy="184880"/>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7EF91E46-3CE3-3140-831B-68C1E89C55A0}"/>
                </a:ext>
              </a:extLst>
            </p:cNvPr>
            <p:cNvSpPr/>
            <p:nvPr/>
          </p:nvSpPr>
          <p:spPr>
            <a:xfrm>
              <a:off x="6995211" y="1504253"/>
              <a:ext cx="520571" cy="184880"/>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ounded Rectangle 17">
              <a:extLst>
                <a:ext uri="{FF2B5EF4-FFF2-40B4-BE49-F238E27FC236}">
                  <a16:creationId xmlns:a16="http://schemas.microsoft.com/office/drawing/2014/main" id="{54285351-E3F1-CDBE-5BA8-A4B3789F58F7}"/>
                </a:ext>
              </a:extLst>
            </p:cNvPr>
            <p:cNvSpPr/>
            <p:nvPr/>
          </p:nvSpPr>
          <p:spPr>
            <a:xfrm>
              <a:off x="3290974" y="1504253"/>
              <a:ext cx="448119" cy="184880"/>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ounded Rectangle 23">
              <a:extLst>
                <a:ext uri="{FF2B5EF4-FFF2-40B4-BE49-F238E27FC236}">
                  <a16:creationId xmlns:a16="http://schemas.microsoft.com/office/drawing/2014/main" id="{61102452-6B4D-0BAB-1E16-12C6A1F4A39C}"/>
                </a:ext>
              </a:extLst>
            </p:cNvPr>
            <p:cNvSpPr/>
            <p:nvPr/>
          </p:nvSpPr>
          <p:spPr>
            <a:xfrm>
              <a:off x="365919" y="3277804"/>
              <a:ext cx="520571" cy="184880"/>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9" name="Rounded Rectangle 28">
            <a:extLst>
              <a:ext uri="{FF2B5EF4-FFF2-40B4-BE49-F238E27FC236}">
                <a16:creationId xmlns:a16="http://schemas.microsoft.com/office/drawing/2014/main" id="{0D244425-B410-0ECD-D8D3-F8CEEC5255F7}"/>
              </a:ext>
            </a:extLst>
          </p:cNvPr>
          <p:cNvSpPr/>
          <p:nvPr/>
        </p:nvSpPr>
        <p:spPr>
          <a:xfrm>
            <a:off x="6609825" y="2101758"/>
            <a:ext cx="1431596" cy="301065"/>
          </a:xfrm>
          <a:prstGeom prst="round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ounded Rectangle 29">
            <a:extLst>
              <a:ext uri="{FF2B5EF4-FFF2-40B4-BE49-F238E27FC236}">
                <a16:creationId xmlns:a16="http://schemas.microsoft.com/office/drawing/2014/main" id="{6BD4FED5-A451-AEB0-22AF-9F8DDF559C51}"/>
              </a:ext>
            </a:extLst>
          </p:cNvPr>
          <p:cNvSpPr/>
          <p:nvPr/>
        </p:nvSpPr>
        <p:spPr>
          <a:xfrm>
            <a:off x="639763" y="2629262"/>
            <a:ext cx="2572068" cy="57532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ounded Rectangle 30">
            <a:extLst>
              <a:ext uri="{FF2B5EF4-FFF2-40B4-BE49-F238E27FC236}">
                <a16:creationId xmlns:a16="http://schemas.microsoft.com/office/drawing/2014/main" id="{4DBE216A-0C4D-D01C-5F83-A3A6A7A4AE60}"/>
              </a:ext>
            </a:extLst>
          </p:cNvPr>
          <p:cNvSpPr/>
          <p:nvPr/>
        </p:nvSpPr>
        <p:spPr>
          <a:xfrm>
            <a:off x="6609825" y="2621101"/>
            <a:ext cx="2436140" cy="57532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ounded Rectangle 31">
            <a:extLst>
              <a:ext uri="{FF2B5EF4-FFF2-40B4-BE49-F238E27FC236}">
                <a16:creationId xmlns:a16="http://schemas.microsoft.com/office/drawing/2014/main" id="{84D49F80-D72D-20ED-1E5A-EDF9CF59A820}"/>
              </a:ext>
            </a:extLst>
          </p:cNvPr>
          <p:cNvSpPr/>
          <p:nvPr/>
        </p:nvSpPr>
        <p:spPr>
          <a:xfrm>
            <a:off x="886490" y="3843646"/>
            <a:ext cx="1431596" cy="301065"/>
          </a:xfrm>
          <a:prstGeom prst="round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ounded Rectangle 33">
            <a:extLst>
              <a:ext uri="{FF2B5EF4-FFF2-40B4-BE49-F238E27FC236}">
                <a16:creationId xmlns:a16="http://schemas.microsoft.com/office/drawing/2014/main" id="{08CF05A9-83D8-3467-527B-684359194815}"/>
              </a:ext>
            </a:extLst>
          </p:cNvPr>
          <p:cNvSpPr/>
          <p:nvPr/>
        </p:nvSpPr>
        <p:spPr>
          <a:xfrm>
            <a:off x="5029944" y="3705441"/>
            <a:ext cx="1431596" cy="815544"/>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rPr>
              <a:t>Merge Result</a:t>
            </a:r>
          </a:p>
        </p:txBody>
      </p:sp>
    </p:spTree>
    <p:extLst>
      <p:ext uri="{BB962C8B-B14F-4D97-AF65-F5344CB8AC3E}">
        <p14:creationId xmlns:p14="http://schemas.microsoft.com/office/powerpoint/2010/main" val="2068723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2E14749-D9A9-C47F-25BD-55A971DF4BF7}"/>
              </a:ext>
            </a:extLst>
          </p:cNvPr>
          <p:cNvGrpSpPr/>
          <p:nvPr/>
        </p:nvGrpSpPr>
        <p:grpSpPr>
          <a:xfrm>
            <a:off x="0" y="751634"/>
            <a:ext cx="9144000" cy="4391865"/>
            <a:chOff x="525162" y="30162"/>
            <a:chExt cx="7772400" cy="3961537"/>
          </a:xfrm>
        </p:grpSpPr>
        <p:pic>
          <p:nvPicPr>
            <p:cNvPr id="5" name="Picture 4">
              <a:extLst>
                <a:ext uri="{FF2B5EF4-FFF2-40B4-BE49-F238E27FC236}">
                  <a16:creationId xmlns:a16="http://schemas.microsoft.com/office/drawing/2014/main" id="{0FE3D8D6-C5A9-F83A-A499-5F721CEF2AE3}"/>
                </a:ext>
              </a:extLst>
            </p:cNvPr>
            <p:cNvPicPr>
              <a:picLocks noChangeAspect="1"/>
            </p:cNvPicPr>
            <p:nvPr/>
          </p:nvPicPr>
          <p:blipFill>
            <a:blip r:embed="rId3"/>
            <a:stretch>
              <a:fillRect/>
            </a:stretch>
          </p:blipFill>
          <p:spPr>
            <a:xfrm>
              <a:off x="525162" y="30162"/>
              <a:ext cx="7772400" cy="3785748"/>
            </a:xfrm>
            <a:prstGeom prst="rect">
              <a:avLst/>
            </a:prstGeom>
          </p:spPr>
        </p:pic>
        <p:pic>
          <p:nvPicPr>
            <p:cNvPr id="6" name="Picture 5">
              <a:extLst>
                <a:ext uri="{FF2B5EF4-FFF2-40B4-BE49-F238E27FC236}">
                  <a16:creationId xmlns:a16="http://schemas.microsoft.com/office/drawing/2014/main" id="{A50E2A55-6F44-87BA-98BA-B61EE50CBC34}"/>
                </a:ext>
              </a:extLst>
            </p:cNvPr>
            <p:cNvPicPr>
              <a:picLocks noChangeAspect="1"/>
            </p:cNvPicPr>
            <p:nvPr/>
          </p:nvPicPr>
          <p:blipFill>
            <a:blip r:embed="rId4"/>
            <a:stretch>
              <a:fillRect/>
            </a:stretch>
          </p:blipFill>
          <p:spPr>
            <a:xfrm>
              <a:off x="525162" y="3815910"/>
              <a:ext cx="7772400" cy="175789"/>
            </a:xfrm>
            <a:prstGeom prst="rect">
              <a:avLst/>
            </a:prstGeom>
          </p:spPr>
        </p:pic>
      </p:gr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05765"/>
            <a:ext cx="7830662" cy="857400"/>
          </a:xfrm>
        </p:spPr>
        <p:txBody>
          <a:bodyPr/>
          <a:lstStyle/>
          <a:p>
            <a:r>
              <a:rPr lang="en-US" sz="3200" i="1" dirty="0"/>
              <a:t>Merge: Using a Graphical Merge Tool</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22</a:t>
            </a:fld>
            <a:endParaRPr lang="en-US" altLang="en-US"/>
          </a:p>
        </p:txBody>
      </p:sp>
      <p:sp>
        <p:nvSpPr>
          <p:cNvPr id="8" name="Rounded Rectangle 7">
            <a:extLst>
              <a:ext uri="{FF2B5EF4-FFF2-40B4-BE49-F238E27FC236}">
                <a16:creationId xmlns:a16="http://schemas.microsoft.com/office/drawing/2014/main" id="{7B108CE0-2278-E641-86B3-BAE83735C82C}"/>
              </a:ext>
            </a:extLst>
          </p:cNvPr>
          <p:cNvSpPr/>
          <p:nvPr/>
        </p:nvSpPr>
        <p:spPr>
          <a:xfrm>
            <a:off x="651430" y="1179800"/>
            <a:ext cx="2418347" cy="295743"/>
          </a:xfrm>
          <a:prstGeom prst="roundRect">
            <a:avLst/>
          </a:prstGeom>
          <a:solidFill>
            <a:schemeClr val="accent6">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Feature Branch</a:t>
            </a:r>
          </a:p>
        </p:txBody>
      </p:sp>
      <p:sp>
        <p:nvSpPr>
          <p:cNvPr id="9" name="Rounded Rectangle 8">
            <a:extLst>
              <a:ext uri="{FF2B5EF4-FFF2-40B4-BE49-F238E27FC236}">
                <a16:creationId xmlns:a16="http://schemas.microsoft.com/office/drawing/2014/main" id="{564BF507-1522-DA44-B87A-C3885892C61B}"/>
              </a:ext>
            </a:extLst>
          </p:cNvPr>
          <p:cNvSpPr/>
          <p:nvPr/>
        </p:nvSpPr>
        <p:spPr>
          <a:xfrm>
            <a:off x="6461540" y="1177139"/>
            <a:ext cx="2418347" cy="301065"/>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Main Branch</a:t>
            </a:r>
          </a:p>
        </p:txBody>
      </p:sp>
      <p:sp>
        <p:nvSpPr>
          <p:cNvPr id="14" name="Rounded Rectangle 13">
            <a:extLst>
              <a:ext uri="{FF2B5EF4-FFF2-40B4-BE49-F238E27FC236}">
                <a16:creationId xmlns:a16="http://schemas.microsoft.com/office/drawing/2014/main" id="{E8705C24-B103-B3FE-9256-651BC92A842B}"/>
              </a:ext>
            </a:extLst>
          </p:cNvPr>
          <p:cNvSpPr/>
          <p:nvPr/>
        </p:nvSpPr>
        <p:spPr>
          <a:xfrm>
            <a:off x="3377123" y="1179800"/>
            <a:ext cx="2834600" cy="295743"/>
          </a:xfrm>
          <a:prstGeom prst="round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Best Common Ancestor</a:t>
            </a:r>
          </a:p>
        </p:txBody>
      </p:sp>
      <p:sp>
        <p:nvSpPr>
          <p:cNvPr id="13" name="Rounded Rectangle 12">
            <a:extLst>
              <a:ext uri="{FF2B5EF4-FFF2-40B4-BE49-F238E27FC236}">
                <a16:creationId xmlns:a16="http://schemas.microsoft.com/office/drawing/2014/main" id="{B65AA263-87E8-44E9-D6B2-BB93B6BA9098}"/>
              </a:ext>
            </a:extLst>
          </p:cNvPr>
          <p:cNvSpPr/>
          <p:nvPr/>
        </p:nvSpPr>
        <p:spPr>
          <a:xfrm>
            <a:off x="825822" y="1948703"/>
            <a:ext cx="1942092" cy="189016"/>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D6AC24F4-89EE-ADE0-BE2B-E56BBFCDC012}"/>
              </a:ext>
            </a:extLst>
          </p:cNvPr>
          <p:cNvSpPr/>
          <p:nvPr/>
        </p:nvSpPr>
        <p:spPr>
          <a:xfrm>
            <a:off x="825821" y="2624038"/>
            <a:ext cx="1942093" cy="177107"/>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ounded Rectangle 19">
            <a:extLst>
              <a:ext uri="{FF2B5EF4-FFF2-40B4-BE49-F238E27FC236}">
                <a16:creationId xmlns:a16="http://schemas.microsoft.com/office/drawing/2014/main" id="{877C9E3E-DC74-A03C-E235-8D4CA06BAA33}"/>
              </a:ext>
            </a:extLst>
          </p:cNvPr>
          <p:cNvSpPr/>
          <p:nvPr/>
        </p:nvSpPr>
        <p:spPr>
          <a:xfrm>
            <a:off x="6663870" y="2612129"/>
            <a:ext cx="2035287" cy="189016"/>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ounded Rectangle 20">
            <a:extLst>
              <a:ext uri="{FF2B5EF4-FFF2-40B4-BE49-F238E27FC236}">
                <a16:creationId xmlns:a16="http://schemas.microsoft.com/office/drawing/2014/main" id="{6102FFCA-C05B-BFAE-6ECC-90D5D9038D88}"/>
              </a:ext>
            </a:extLst>
          </p:cNvPr>
          <p:cNvSpPr/>
          <p:nvPr/>
        </p:nvSpPr>
        <p:spPr>
          <a:xfrm>
            <a:off x="2533135" y="3700411"/>
            <a:ext cx="2038864" cy="189016"/>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ounded Rectangle 21">
            <a:extLst>
              <a:ext uri="{FF2B5EF4-FFF2-40B4-BE49-F238E27FC236}">
                <a16:creationId xmlns:a16="http://schemas.microsoft.com/office/drawing/2014/main" id="{20FD27E6-1AAB-E63C-4E59-B12F6C969E26}"/>
              </a:ext>
            </a:extLst>
          </p:cNvPr>
          <p:cNvSpPr/>
          <p:nvPr/>
        </p:nvSpPr>
        <p:spPr>
          <a:xfrm>
            <a:off x="841171" y="4362587"/>
            <a:ext cx="1321261" cy="189016"/>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ounded Rectangle 25">
            <a:extLst>
              <a:ext uri="{FF2B5EF4-FFF2-40B4-BE49-F238E27FC236}">
                <a16:creationId xmlns:a16="http://schemas.microsoft.com/office/drawing/2014/main" id="{58441DB5-4EA2-C5AC-C6C1-070E8A5595CA}"/>
              </a:ext>
            </a:extLst>
          </p:cNvPr>
          <p:cNvSpPr/>
          <p:nvPr/>
        </p:nvSpPr>
        <p:spPr>
          <a:xfrm>
            <a:off x="5029944" y="3705441"/>
            <a:ext cx="1431596" cy="815544"/>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rPr>
              <a:t>Merge Result</a:t>
            </a:r>
          </a:p>
        </p:txBody>
      </p:sp>
    </p:spTree>
    <p:extLst>
      <p:ext uri="{BB962C8B-B14F-4D97-AF65-F5344CB8AC3E}">
        <p14:creationId xmlns:p14="http://schemas.microsoft.com/office/powerpoint/2010/main" val="5354399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5107ED0E-38DB-2C9A-382E-7A71B69DF88F}"/>
              </a:ext>
            </a:extLst>
          </p:cNvPr>
          <p:cNvGrpSpPr/>
          <p:nvPr/>
        </p:nvGrpSpPr>
        <p:grpSpPr>
          <a:xfrm>
            <a:off x="0" y="751635"/>
            <a:ext cx="9144000" cy="4391865"/>
            <a:chOff x="685800" y="678876"/>
            <a:chExt cx="7772400" cy="3980371"/>
          </a:xfrm>
        </p:grpSpPr>
        <p:pic>
          <p:nvPicPr>
            <p:cNvPr id="16" name="Picture 15">
              <a:extLst>
                <a:ext uri="{FF2B5EF4-FFF2-40B4-BE49-F238E27FC236}">
                  <a16:creationId xmlns:a16="http://schemas.microsoft.com/office/drawing/2014/main" id="{B083A627-710F-BE9F-D2D8-E723E23D0773}"/>
                </a:ext>
              </a:extLst>
            </p:cNvPr>
            <p:cNvPicPr>
              <a:picLocks noChangeAspect="1"/>
            </p:cNvPicPr>
            <p:nvPr/>
          </p:nvPicPr>
          <p:blipFill>
            <a:blip r:embed="rId3"/>
            <a:stretch>
              <a:fillRect/>
            </a:stretch>
          </p:blipFill>
          <p:spPr>
            <a:xfrm>
              <a:off x="685800" y="4464624"/>
              <a:ext cx="7772400" cy="194623"/>
            </a:xfrm>
            <a:prstGeom prst="rect">
              <a:avLst/>
            </a:prstGeom>
          </p:spPr>
        </p:pic>
        <p:pic>
          <p:nvPicPr>
            <p:cNvPr id="17" name="Picture 16">
              <a:extLst>
                <a:ext uri="{FF2B5EF4-FFF2-40B4-BE49-F238E27FC236}">
                  <a16:creationId xmlns:a16="http://schemas.microsoft.com/office/drawing/2014/main" id="{C466D416-FA3A-DF08-2941-E4446FD706E3}"/>
                </a:ext>
              </a:extLst>
            </p:cNvPr>
            <p:cNvPicPr>
              <a:picLocks noChangeAspect="1"/>
            </p:cNvPicPr>
            <p:nvPr/>
          </p:nvPicPr>
          <p:blipFill>
            <a:blip r:embed="rId4"/>
            <a:stretch>
              <a:fillRect/>
            </a:stretch>
          </p:blipFill>
          <p:spPr>
            <a:xfrm>
              <a:off x="685800" y="678876"/>
              <a:ext cx="7772400" cy="3785748"/>
            </a:xfrm>
            <a:prstGeom prst="rect">
              <a:avLst/>
            </a:prstGeom>
          </p:spPr>
        </p:pic>
      </p:gr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05765"/>
            <a:ext cx="7830662" cy="857400"/>
          </a:xfrm>
        </p:spPr>
        <p:txBody>
          <a:bodyPr/>
          <a:lstStyle/>
          <a:p>
            <a:r>
              <a:rPr lang="en-US" sz="3200" i="1" dirty="0"/>
              <a:t>Merge: Using a Graphical Merge Tool</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23</a:t>
            </a:fld>
            <a:endParaRPr lang="en-US" altLang="en-US"/>
          </a:p>
        </p:txBody>
      </p:sp>
      <p:sp>
        <p:nvSpPr>
          <p:cNvPr id="8" name="Rounded Rectangle 7">
            <a:extLst>
              <a:ext uri="{FF2B5EF4-FFF2-40B4-BE49-F238E27FC236}">
                <a16:creationId xmlns:a16="http://schemas.microsoft.com/office/drawing/2014/main" id="{7B108CE0-2278-E641-86B3-BAE83735C82C}"/>
              </a:ext>
            </a:extLst>
          </p:cNvPr>
          <p:cNvSpPr/>
          <p:nvPr/>
        </p:nvSpPr>
        <p:spPr>
          <a:xfrm>
            <a:off x="651430" y="1179800"/>
            <a:ext cx="2418347" cy="295743"/>
          </a:xfrm>
          <a:prstGeom prst="roundRect">
            <a:avLst/>
          </a:prstGeom>
          <a:solidFill>
            <a:schemeClr val="accent6">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Feature Branch</a:t>
            </a:r>
          </a:p>
        </p:txBody>
      </p:sp>
      <p:sp>
        <p:nvSpPr>
          <p:cNvPr id="9" name="Rounded Rectangle 8">
            <a:extLst>
              <a:ext uri="{FF2B5EF4-FFF2-40B4-BE49-F238E27FC236}">
                <a16:creationId xmlns:a16="http://schemas.microsoft.com/office/drawing/2014/main" id="{564BF507-1522-DA44-B87A-C3885892C61B}"/>
              </a:ext>
            </a:extLst>
          </p:cNvPr>
          <p:cNvSpPr/>
          <p:nvPr/>
        </p:nvSpPr>
        <p:spPr>
          <a:xfrm>
            <a:off x="6461540" y="1177139"/>
            <a:ext cx="2418347" cy="301065"/>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Main Branch</a:t>
            </a:r>
          </a:p>
        </p:txBody>
      </p:sp>
      <p:sp>
        <p:nvSpPr>
          <p:cNvPr id="10" name="Rounded Rectangle 9">
            <a:extLst>
              <a:ext uri="{FF2B5EF4-FFF2-40B4-BE49-F238E27FC236}">
                <a16:creationId xmlns:a16="http://schemas.microsoft.com/office/drawing/2014/main" id="{538B76F7-7509-3748-A095-709CD1D384C1}"/>
              </a:ext>
            </a:extLst>
          </p:cNvPr>
          <p:cNvSpPr/>
          <p:nvPr/>
        </p:nvSpPr>
        <p:spPr>
          <a:xfrm>
            <a:off x="5029944" y="3705441"/>
            <a:ext cx="1431596" cy="815544"/>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rPr>
              <a:t>Merge Result</a:t>
            </a:r>
          </a:p>
        </p:txBody>
      </p:sp>
      <p:sp>
        <p:nvSpPr>
          <p:cNvPr id="14" name="Rounded Rectangle 13">
            <a:extLst>
              <a:ext uri="{FF2B5EF4-FFF2-40B4-BE49-F238E27FC236}">
                <a16:creationId xmlns:a16="http://schemas.microsoft.com/office/drawing/2014/main" id="{E8705C24-B103-B3FE-9256-651BC92A842B}"/>
              </a:ext>
            </a:extLst>
          </p:cNvPr>
          <p:cNvSpPr/>
          <p:nvPr/>
        </p:nvSpPr>
        <p:spPr>
          <a:xfrm>
            <a:off x="3377123" y="1179800"/>
            <a:ext cx="2834600" cy="295743"/>
          </a:xfrm>
          <a:prstGeom prst="round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Best Common Ancestor</a:t>
            </a:r>
          </a:p>
        </p:txBody>
      </p:sp>
      <p:sp>
        <p:nvSpPr>
          <p:cNvPr id="20" name="Rounded Rectangle 19">
            <a:extLst>
              <a:ext uri="{FF2B5EF4-FFF2-40B4-BE49-F238E27FC236}">
                <a16:creationId xmlns:a16="http://schemas.microsoft.com/office/drawing/2014/main" id="{877C9E3E-DC74-A03C-E235-8D4CA06BAA33}"/>
              </a:ext>
            </a:extLst>
          </p:cNvPr>
          <p:cNvSpPr/>
          <p:nvPr/>
        </p:nvSpPr>
        <p:spPr>
          <a:xfrm>
            <a:off x="842959" y="4391865"/>
            <a:ext cx="2226818" cy="534229"/>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453279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Big Picture: Resolving a Merge Conflict</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24</a:t>
            </a:fld>
            <a:endParaRPr lang="en-US" altLang="en-US"/>
          </a:p>
        </p:txBody>
      </p:sp>
      <p:pic>
        <p:nvPicPr>
          <p:cNvPr id="3" name="Picture 2">
            <a:extLst>
              <a:ext uri="{FF2B5EF4-FFF2-40B4-BE49-F238E27FC236}">
                <a16:creationId xmlns:a16="http://schemas.microsoft.com/office/drawing/2014/main" id="{5564FE88-EB83-03FA-9097-956B02EA3B1B}"/>
              </a:ext>
            </a:extLst>
          </p:cNvPr>
          <p:cNvPicPr>
            <a:picLocks noChangeAspect="1"/>
          </p:cNvPicPr>
          <p:nvPr/>
        </p:nvPicPr>
        <p:blipFill>
          <a:blip r:embed="rId3"/>
          <a:stretch>
            <a:fillRect/>
          </a:stretch>
        </p:blipFill>
        <p:spPr>
          <a:xfrm>
            <a:off x="1828800" y="969264"/>
            <a:ext cx="4901184" cy="4130998"/>
          </a:xfrm>
          <a:prstGeom prst="rect">
            <a:avLst/>
          </a:prstGeom>
        </p:spPr>
      </p:pic>
      <p:sp>
        <p:nvSpPr>
          <p:cNvPr id="6" name="TextBox 5">
            <a:extLst>
              <a:ext uri="{FF2B5EF4-FFF2-40B4-BE49-F238E27FC236}">
                <a16:creationId xmlns:a16="http://schemas.microsoft.com/office/drawing/2014/main" id="{67860A60-462B-25AB-CB23-64A8008D304F}"/>
              </a:ext>
            </a:extLst>
          </p:cNvPr>
          <p:cNvSpPr txBox="1"/>
          <p:nvPr/>
        </p:nvSpPr>
        <p:spPr>
          <a:xfrm rot="20843728">
            <a:off x="58466" y="1158188"/>
            <a:ext cx="3508686" cy="1477328"/>
          </a:xfrm>
          <a:prstGeom prst="rect">
            <a:avLst/>
          </a:prstGeom>
          <a:noFill/>
        </p:spPr>
        <p:txBody>
          <a:bodyPr wrap="square" rtlCol="0">
            <a:spAutoFit/>
          </a:bodyPr>
          <a:lstStyle/>
          <a:p>
            <a:r>
              <a:rPr lang="en-US" sz="1800" dirty="0">
                <a:solidFill>
                  <a:schemeClr val="tx1"/>
                </a:solidFill>
                <a:latin typeface="Segoe Print" panose="02000800000000000000" pitchFamily="2" charset="0"/>
              </a:rPr>
              <a:t>1. </a:t>
            </a:r>
            <a:r>
              <a:rPr lang="en-US" sz="1800" dirty="0">
                <a:solidFill>
                  <a:srgbClr val="0070C0"/>
                </a:solidFill>
                <a:latin typeface="Segoe Print" panose="02000800000000000000" pitchFamily="2" charset="0"/>
              </a:rPr>
              <a:t>switch</a:t>
            </a:r>
            <a:r>
              <a:rPr lang="en-US" sz="1800" dirty="0">
                <a:latin typeface="Segoe Print" panose="02000800000000000000" pitchFamily="2" charset="0"/>
              </a:rPr>
              <a:t> to feature branch</a:t>
            </a:r>
            <a:endParaRPr lang="en-US" sz="1800" dirty="0">
              <a:solidFill>
                <a:schemeClr val="tx1"/>
              </a:solidFill>
              <a:latin typeface="Segoe Print" panose="02000800000000000000" pitchFamily="2" charset="0"/>
            </a:endParaRPr>
          </a:p>
          <a:p>
            <a:r>
              <a:rPr lang="en-US" sz="1800" dirty="0">
                <a:solidFill>
                  <a:schemeClr val="tx1"/>
                </a:solidFill>
                <a:latin typeface="Segoe Print" panose="02000800000000000000" pitchFamily="2" charset="0"/>
              </a:rPr>
              <a:t>2. </a:t>
            </a:r>
            <a:r>
              <a:rPr lang="en-US" sz="1800" dirty="0">
                <a:solidFill>
                  <a:srgbClr val="0070C0"/>
                </a:solidFill>
                <a:latin typeface="Segoe Print" panose="02000800000000000000" pitchFamily="2" charset="0"/>
              </a:rPr>
              <a:t>merge</a:t>
            </a:r>
            <a:r>
              <a:rPr lang="en-US" sz="1800" dirty="0">
                <a:latin typeface="Segoe Print" panose="02000800000000000000" pitchFamily="2" charset="0"/>
              </a:rPr>
              <a:t> main branch</a:t>
            </a:r>
          </a:p>
          <a:p>
            <a:r>
              <a:rPr lang="en-US" sz="1800" dirty="0">
                <a:solidFill>
                  <a:schemeClr val="tx1"/>
                </a:solidFill>
                <a:latin typeface="Segoe Print" panose="02000800000000000000" pitchFamily="2" charset="0"/>
              </a:rPr>
              <a:t>3. </a:t>
            </a:r>
            <a:r>
              <a:rPr lang="en-US" sz="1800" dirty="0">
                <a:solidFill>
                  <a:srgbClr val="0070C0"/>
                </a:solidFill>
                <a:latin typeface="Segoe Print" panose="02000800000000000000" pitchFamily="2" charset="0"/>
              </a:rPr>
              <a:t>resolve conflict</a:t>
            </a:r>
          </a:p>
          <a:p>
            <a:r>
              <a:rPr lang="en-US" sz="1800" dirty="0">
                <a:solidFill>
                  <a:schemeClr val="tx1"/>
                </a:solidFill>
                <a:latin typeface="Segoe Print" panose="02000800000000000000" pitchFamily="2" charset="0"/>
              </a:rPr>
              <a:t>4. </a:t>
            </a:r>
            <a:r>
              <a:rPr lang="en-US" sz="1800" dirty="0">
                <a:solidFill>
                  <a:srgbClr val="0070C0"/>
                </a:solidFill>
                <a:latin typeface="Segoe Print" panose="02000800000000000000" pitchFamily="2" charset="0"/>
              </a:rPr>
              <a:t>stage </a:t>
            </a:r>
            <a:r>
              <a:rPr lang="en-US" sz="1800" dirty="0">
                <a:solidFill>
                  <a:schemeClr val="accent6"/>
                </a:solidFill>
                <a:latin typeface="Segoe Print" panose="02000800000000000000" pitchFamily="2" charset="0"/>
              </a:rPr>
              <a:t>changes</a:t>
            </a:r>
          </a:p>
          <a:p>
            <a:r>
              <a:rPr lang="en-US" sz="1800" dirty="0">
                <a:solidFill>
                  <a:schemeClr val="tx1"/>
                </a:solidFill>
                <a:latin typeface="Segoe Print" panose="02000800000000000000" pitchFamily="2" charset="0"/>
              </a:rPr>
              <a:t>5. </a:t>
            </a:r>
            <a:r>
              <a:rPr lang="en-US" sz="1800" dirty="0">
                <a:solidFill>
                  <a:srgbClr val="0070C0"/>
                </a:solidFill>
                <a:latin typeface="Segoe Print" panose="02000800000000000000" pitchFamily="2" charset="0"/>
              </a:rPr>
              <a:t>commit </a:t>
            </a:r>
            <a:r>
              <a:rPr lang="en-US" sz="1800" dirty="0">
                <a:solidFill>
                  <a:schemeClr val="accent6"/>
                </a:solidFill>
                <a:latin typeface="Segoe Print" panose="02000800000000000000" pitchFamily="2" charset="0"/>
              </a:rPr>
              <a:t>changes</a:t>
            </a:r>
          </a:p>
        </p:txBody>
      </p:sp>
    </p:spTree>
    <p:extLst>
      <p:ext uri="{BB962C8B-B14F-4D97-AF65-F5344CB8AC3E}">
        <p14:creationId xmlns:p14="http://schemas.microsoft.com/office/powerpoint/2010/main" val="34662063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Big Picture: Whole Messy Thing</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25</a:t>
            </a:fld>
            <a:endParaRPr lang="en-US" altLang="en-US"/>
          </a:p>
        </p:txBody>
      </p:sp>
      <p:pic>
        <p:nvPicPr>
          <p:cNvPr id="3" name="Picture 2">
            <a:extLst>
              <a:ext uri="{FF2B5EF4-FFF2-40B4-BE49-F238E27FC236}">
                <a16:creationId xmlns:a16="http://schemas.microsoft.com/office/drawing/2014/main" id="{D8F72AEC-826C-2D37-B136-D2BF45E3D231}"/>
              </a:ext>
            </a:extLst>
          </p:cNvPr>
          <p:cNvPicPr>
            <a:picLocks noChangeAspect="1"/>
          </p:cNvPicPr>
          <p:nvPr/>
        </p:nvPicPr>
        <p:blipFill>
          <a:blip r:embed="rId3"/>
          <a:stretch>
            <a:fillRect/>
          </a:stretch>
        </p:blipFill>
        <p:spPr>
          <a:xfrm>
            <a:off x="1828800" y="969264"/>
            <a:ext cx="4880030" cy="4133087"/>
          </a:xfrm>
          <a:prstGeom prst="rect">
            <a:avLst/>
          </a:prstGeom>
        </p:spPr>
      </p:pic>
      <p:pic>
        <p:nvPicPr>
          <p:cNvPr id="5" name="Picture 4">
            <a:extLst>
              <a:ext uri="{FF2B5EF4-FFF2-40B4-BE49-F238E27FC236}">
                <a16:creationId xmlns:a16="http://schemas.microsoft.com/office/drawing/2014/main" id="{016844ED-27C0-EAD9-02E6-11476D9C2787}"/>
              </a:ext>
            </a:extLst>
          </p:cNvPr>
          <p:cNvPicPr>
            <a:picLocks noChangeAspect="1"/>
          </p:cNvPicPr>
          <p:nvPr/>
        </p:nvPicPr>
        <p:blipFill>
          <a:blip r:embed="rId4"/>
          <a:stretch>
            <a:fillRect/>
          </a:stretch>
        </p:blipFill>
        <p:spPr>
          <a:xfrm>
            <a:off x="5786535" y="580021"/>
            <a:ext cx="1844589" cy="1027901"/>
          </a:xfrm>
          <a:prstGeom prst="rect">
            <a:avLst/>
          </a:prstGeom>
        </p:spPr>
      </p:pic>
      <p:pic>
        <p:nvPicPr>
          <p:cNvPr id="6" name="Picture 5">
            <a:extLst>
              <a:ext uri="{FF2B5EF4-FFF2-40B4-BE49-F238E27FC236}">
                <a16:creationId xmlns:a16="http://schemas.microsoft.com/office/drawing/2014/main" id="{14E784F8-EA00-2B32-2481-208479E70FF3}"/>
              </a:ext>
            </a:extLst>
          </p:cNvPr>
          <p:cNvPicPr>
            <a:picLocks noChangeAspect="1"/>
          </p:cNvPicPr>
          <p:nvPr/>
        </p:nvPicPr>
        <p:blipFill>
          <a:blip r:embed="rId5"/>
          <a:stretch>
            <a:fillRect/>
          </a:stretch>
        </p:blipFill>
        <p:spPr>
          <a:xfrm>
            <a:off x="5973774" y="1729734"/>
            <a:ext cx="1844589" cy="932896"/>
          </a:xfrm>
          <a:prstGeom prst="rect">
            <a:avLst/>
          </a:prstGeom>
        </p:spPr>
      </p:pic>
    </p:spTree>
    <p:extLst>
      <p:ext uri="{BB962C8B-B14F-4D97-AF65-F5344CB8AC3E}">
        <p14:creationId xmlns:p14="http://schemas.microsoft.com/office/powerpoint/2010/main" val="14369721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26</a:t>
            </a:fld>
            <a:endParaRPr lang="en-US" altLang="en-US" sz="1200">
              <a:solidFill>
                <a:srgbClr val="0B87A1"/>
              </a:solidFill>
              <a:latin typeface="Dosis ExtraLight"/>
              <a:cs typeface="Dosis ExtraLight"/>
              <a:sym typeface="Dosis ExtraLight"/>
            </a:endParaRPr>
          </a:p>
        </p:txBody>
      </p:sp>
      <p:pic>
        <p:nvPicPr>
          <p:cNvPr id="15363" name="Google Shape;4809;p42">
            <a:hlinkClick r:id="rId2"/>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4"/>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6"/>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Our Current State</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3</a:t>
            </a:fld>
            <a:endParaRPr lang="en-US" altLang="en-US"/>
          </a:p>
        </p:txBody>
      </p:sp>
      <p:pic>
        <p:nvPicPr>
          <p:cNvPr id="3" name="Picture 2">
            <a:extLst>
              <a:ext uri="{FF2B5EF4-FFF2-40B4-BE49-F238E27FC236}">
                <a16:creationId xmlns:a16="http://schemas.microsoft.com/office/drawing/2014/main" id="{F0F10245-4A83-3841-8C30-4BFF83D42811}"/>
              </a:ext>
            </a:extLst>
          </p:cNvPr>
          <p:cNvPicPr>
            <a:picLocks noChangeAspect="1"/>
          </p:cNvPicPr>
          <p:nvPr/>
        </p:nvPicPr>
        <p:blipFill>
          <a:blip r:embed="rId3"/>
          <a:stretch>
            <a:fillRect/>
          </a:stretch>
        </p:blipFill>
        <p:spPr>
          <a:xfrm>
            <a:off x="1828800" y="971550"/>
            <a:ext cx="5029200" cy="4136260"/>
          </a:xfrm>
          <a:prstGeom prst="rect">
            <a:avLst/>
          </a:prstGeom>
        </p:spPr>
      </p:pic>
      <p:pic>
        <p:nvPicPr>
          <p:cNvPr id="31" name="Picture 30">
            <a:extLst>
              <a:ext uri="{FF2B5EF4-FFF2-40B4-BE49-F238E27FC236}">
                <a16:creationId xmlns:a16="http://schemas.microsoft.com/office/drawing/2014/main" id="{BBCC92C0-7CD0-694C-90DE-D9A9BB3CAF34}"/>
              </a:ext>
            </a:extLst>
          </p:cNvPr>
          <p:cNvPicPr>
            <a:picLocks noChangeAspect="1"/>
          </p:cNvPicPr>
          <p:nvPr/>
        </p:nvPicPr>
        <p:blipFill>
          <a:blip r:embed="rId4"/>
          <a:stretch>
            <a:fillRect/>
          </a:stretch>
        </p:blipFill>
        <p:spPr>
          <a:xfrm>
            <a:off x="5832025" y="502984"/>
            <a:ext cx="2051950" cy="1386241"/>
          </a:xfrm>
          <a:prstGeom prst="rect">
            <a:avLst/>
          </a:prstGeom>
        </p:spPr>
      </p:pic>
      <p:pic>
        <p:nvPicPr>
          <p:cNvPr id="45" name="Picture 44">
            <a:extLst>
              <a:ext uri="{FF2B5EF4-FFF2-40B4-BE49-F238E27FC236}">
                <a16:creationId xmlns:a16="http://schemas.microsoft.com/office/drawing/2014/main" id="{8348FB89-E05E-8B4A-AED8-6987790CDDE3}"/>
              </a:ext>
            </a:extLst>
          </p:cNvPr>
          <p:cNvPicPr>
            <a:picLocks noChangeAspect="1"/>
          </p:cNvPicPr>
          <p:nvPr/>
        </p:nvPicPr>
        <p:blipFill>
          <a:blip r:embed="rId5"/>
          <a:stretch>
            <a:fillRect/>
          </a:stretch>
        </p:blipFill>
        <p:spPr>
          <a:xfrm>
            <a:off x="6007468" y="2037862"/>
            <a:ext cx="2111285" cy="1067776"/>
          </a:xfrm>
          <a:prstGeom prst="rect">
            <a:avLst/>
          </a:prstGeom>
        </p:spPr>
      </p:pic>
      <p:sp>
        <p:nvSpPr>
          <p:cNvPr id="46" name="TextBox 45">
            <a:extLst>
              <a:ext uri="{FF2B5EF4-FFF2-40B4-BE49-F238E27FC236}">
                <a16:creationId xmlns:a16="http://schemas.microsoft.com/office/drawing/2014/main" id="{77779DB8-B0AE-3241-9A1A-D7BB8B331CE2}"/>
              </a:ext>
            </a:extLst>
          </p:cNvPr>
          <p:cNvSpPr txBox="1"/>
          <p:nvPr/>
        </p:nvSpPr>
        <p:spPr>
          <a:xfrm rot="21141175">
            <a:off x="95238" y="1786920"/>
            <a:ext cx="2068997" cy="1569660"/>
          </a:xfrm>
          <a:prstGeom prst="rect">
            <a:avLst/>
          </a:prstGeom>
          <a:noFill/>
        </p:spPr>
        <p:txBody>
          <a:bodyPr wrap="square" rtlCol="0">
            <a:spAutoFit/>
          </a:bodyPr>
          <a:lstStyle/>
          <a:p>
            <a:pPr algn="ctr"/>
            <a:r>
              <a:rPr lang="en-US" sz="2400" b="1" dirty="0">
                <a:latin typeface="Segoe Print" panose="02000800000000000000" pitchFamily="2" charset="0"/>
              </a:rPr>
              <a:t>Demo: </a:t>
            </a:r>
            <a:r>
              <a:rPr lang="en-US" sz="2400" dirty="0">
                <a:latin typeface="Segoe Print" panose="02000800000000000000" pitchFamily="2" charset="0"/>
              </a:rPr>
              <a:t>Look at the Pull Requests on GitHub</a:t>
            </a:r>
            <a:endParaRPr lang="en-US" sz="2400" b="1" dirty="0">
              <a:latin typeface="Segoe Print" panose="02000800000000000000" pitchFamily="2" charset="0"/>
            </a:endParaRPr>
          </a:p>
        </p:txBody>
      </p:sp>
    </p:spTree>
    <p:extLst>
      <p:ext uri="{BB962C8B-B14F-4D97-AF65-F5344CB8AC3E}">
        <p14:creationId xmlns:p14="http://schemas.microsoft.com/office/powerpoint/2010/main" val="825131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Upstream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4</a:t>
            </a:fld>
            <a:endParaRPr lang="en-US" altLang="en-US" dirty="0"/>
          </a:p>
        </p:txBody>
      </p:sp>
      <p:pic>
        <p:nvPicPr>
          <p:cNvPr id="5" name="Picture 4">
            <a:extLst>
              <a:ext uri="{FF2B5EF4-FFF2-40B4-BE49-F238E27FC236}">
                <a16:creationId xmlns:a16="http://schemas.microsoft.com/office/drawing/2014/main" id="{B6051EFF-5E8F-4C43-9B83-4D618911E50B}"/>
              </a:ext>
            </a:extLst>
          </p:cNvPr>
          <p:cNvPicPr>
            <a:picLocks noChangeAspect="1"/>
          </p:cNvPicPr>
          <p:nvPr/>
        </p:nvPicPr>
        <p:blipFill>
          <a:blip r:embed="rId3"/>
          <a:stretch>
            <a:fillRect/>
          </a:stretch>
        </p:blipFill>
        <p:spPr>
          <a:xfrm>
            <a:off x="1828800" y="971550"/>
            <a:ext cx="5029200" cy="4136260"/>
          </a:xfrm>
          <a:prstGeom prst="rect">
            <a:avLst/>
          </a:prstGeom>
        </p:spPr>
      </p:pic>
      <p:pic>
        <p:nvPicPr>
          <p:cNvPr id="7" name="Picture 6">
            <a:extLst>
              <a:ext uri="{FF2B5EF4-FFF2-40B4-BE49-F238E27FC236}">
                <a16:creationId xmlns:a16="http://schemas.microsoft.com/office/drawing/2014/main" id="{24F62BEB-B84F-DB4C-8CD5-F8A2DE4D1B1E}"/>
              </a:ext>
            </a:extLst>
          </p:cNvPr>
          <p:cNvPicPr>
            <a:picLocks noChangeAspect="1"/>
          </p:cNvPicPr>
          <p:nvPr/>
        </p:nvPicPr>
        <p:blipFill>
          <a:blip r:embed="rId4"/>
          <a:stretch>
            <a:fillRect/>
          </a:stretch>
        </p:blipFill>
        <p:spPr>
          <a:xfrm>
            <a:off x="5832025" y="502984"/>
            <a:ext cx="2051950" cy="1386241"/>
          </a:xfrm>
          <a:prstGeom prst="rect">
            <a:avLst/>
          </a:prstGeom>
        </p:spPr>
      </p:pic>
      <p:pic>
        <p:nvPicPr>
          <p:cNvPr id="9" name="Picture 8">
            <a:extLst>
              <a:ext uri="{FF2B5EF4-FFF2-40B4-BE49-F238E27FC236}">
                <a16:creationId xmlns:a16="http://schemas.microsoft.com/office/drawing/2014/main" id="{D1848724-BAB3-3643-806A-EB2514A3E7D5}"/>
              </a:ext>
            </a:extLst>
          </p:cNvPr>
          <p:cNvPicPr>
            <a:picLocks noChangeAspect="1"/>
          </p:cNvPicPr>
          <p:nvPr/>
        </p:nvPicPr>
        <p:blipFill>
          <a:blip r:embed="rId5"/>
          <a:stretch>
            <a:fillRect/>
          </a:stretch>
        </p:blipFill>
        <p:spPr>
          <a:xfrm>
            <a:off x="6007468" y="2037862"/>
            <a:ext cx="2111285" cy="1067776"/>
          </a:xfrm>
          <a:prstGeom prst="rect">
            <a:avLst/>
          </a:prstGeom>
        </p:spPr>
      </p:pic>
      <p:sp>
        <p:nvSpPr>
          <p:cNvPr id="10" name="TextBox 9">
            <a:extLst>
              <a:ext uri="{FF2B5EF4-FFF2-40B4-BE49-F238E27FC236}">
                <a16:creationId xmlns:a16="http://schemas.microsoft.com/office/drawing/2014/main" id="{794113F8-1126-864B-BD2D-E9B2BC06FDE8}"/>
              </a:ext>
            </a:extLst>
          </p:cNvPr>
          <p:cNvSpPr txBox="1"/>
          <p:nvPr/>
        </p:nvSpPr>
        <p:spPr>
          <a:xfrm>
            <a:off x="6137217" y="226654"/>
            <a:ext cx="819455" cy="1107996"/>
          </a:xfrm>
          <a:prstGeom prst="rect">
            <a:avLst/>
          </a:prstGeom>
          <a:noFill/>
        </p:spPr>
        <p:txBody>
          <a:bodyPr wrap="none" rtlCol="0">
            <a:spAutoFit/>
          </a:bodyPr>
          <a:lstStyle/>
          <a:p>
            <a:r>
              <a:rPr lang="en-US" sz="6600" b="1" dirty="0">
                <a:solidFill>
                  <a:srgbClr val="00B050"/>
                </a:solidFill>
              </a:rPr>
              <a:t>✓</a:t>
            </a:r>
          </a:p>
        </p:txBody>
      </p:sp>
      <p:sp>
        <p:nvSpPr>
          <p:cNvPr id="14" name="TextBox 13">
            <a:extLst>
              <a:ext uri="{FF2B5EF4-FFF2-40B4-BE49-F238E27FC236}">
                <a16:creationId xmlns:a16="http://schemas.microsoft.com/office/drawing/2014/main" id="{F494ABBA-4F17-9C4B-B988-1026BF084CD9}"/>
              </a:ext>
            </a:extLst>
          </p:cNvPr>
          <p:cNvSpPr txBox="1"/>
          <p:nvPr/>
        </p:nvSpPr>
        <p:spPr>
          <a:xfrm rot="21141175">
            <a:off x="169670" y="1590340"/>
            <a:ext cx="1989489" cy="1569660"/>
          </a:xfrm>
          <a:prstGeom prst="rect">
            <a:avLst/>
          </a:prstGeom>
          <a:noFill/>
        </p:spPr>
        <p:txBody>
          <a:bodyPr wrap="square" rtlCol="0">
            <a:spAutoFit/>
          </a:bodyPr>
          <a:lstStyle/>
          <a:p>
            <a:pPr algn="ctr"/>
            <a:r>
              <a:rPr lang="en-US" sz="2400" b="1" dirty="0">
                <a:latin typeface="Segoe Print" panose="02000800000000000000" pitchFamily="2" charset="0"/>
              </a:rPr>
              <a:t>Why could there be a conflict</a:t>
            </a:r>
          </a:p>
          <a:p>
            <a:pPr algn="ctr"/>
            <a:r>
              <a:rPr lang="en-US" sz="2400" b="1" dirty="0">
                <a:latin typeface="Segoe Print" panose="02000800000000000000" pitchFamily="2" charset="0"/>
              </a:rPr>
              <a:t>now?</a:t>
            </a:r>
          </a:p>
        </p:txBody>
      </p:sp>
    </p:spTree>
    <p:extLst>
      <p:ext uri="{BB962C8B-B14F-4D97-AF65-F5344CB8AC3E}">
        <p14:creationId xmlns:p14="http://schemas.microsoft.com/office/powerpoint/2010/main" val="2500693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5</a:t>
            </a:fld>
            <a:endParaRPr lang="en-US" altLang="en-US" dirty="0"/>
          </a:p>
        </p:txBody>
      </p:sp>
      <p:sp>
        <p:nvSpPr>
          <p:cNvPr id="49" name="Slide Number Placeholder 3">
            <a:extLst>
              <a:ext uri="{FF2B5EF4-FFF2-40B4-BE49-F238E27FC236}">
                <a16:creationId xmlns:a16="http://schemas.microsoft.com/office/drawing/2014/main" id="{FC6A95C8-6CF0-FB48-98E2-44E99DF2A829}"/>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5</a:t>
            </a:fld>
            <a:endParaRPr lang="en-US" altLang="en-US"/>
          </a:p>
        </p:txBody>
      </p:sp>
      <p:sp>
        <p:nvSpPr>
          <p:cNvPr id="69" name="Slide Number Placeholder 3">
            <a:extLst>
              <a:ext uri="{FF2B5EF4-FFF2-40B4-BE49-F238E27FC236}">
                <a16:creationId xmlns:a16="http://schemas.microsoft.com/office/drawing/2014/main" id="{8F66751D-AEE1-294A-B573-1992C0A4AAA8}"/>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5</a:t>
            </a:fld>
            <a:endParaRPr lang="en-US" altLang="en-US"/>
          </a:p>
        </p:txBody>
      </p:sp>
      <p:cxnSp>
        <p:nvCxnSpPr>
          <p:cNvPr id="5" name="Straight Connector 4">
            <a:extLst>
              <a:ext uri="{FF2B5EF4-FFF2-40B4-BE49-F238E27FC236}">
                <a16:creationId xmlns:a16="http://schemas.microsoft.com/office/drawing/2014/main" id="{C0D71685-0DBF-3F42-A9BD-0461BB219591}"/>
              </a:ext>
            </a:extLst>
          </p:cNvPr>
          <p:cNvCxnSpPr>
            <a:cxnSpLocks/>
            <a:endCxn id="8" idx="6"/>
          </p:cNvCxnSpPr>
          <p:nvPr/>
        </p:nvCxnSpPr>
        <p:spPr>
          <a:xfrm>
            <a:off x="1477146" y="3857328"/>
            <a:ext cx="1559010" cy="0"/>
          </a:xfrm>
          <a:prstGeom prst="line">
            <a:avLst/>
          </a:prstGeom>
          <a:ln w="31750"/>
        </p:spPr>
        <p:style>
          <a:lnRef idx="1">
            <a:schemeClr val="dk1"/>
          </a:lnRef>
          <a:fillRef idx="0">
            <a:schemeClr val="dk1"/>
          </a:fillRef>
          <a:effectRef idx="0">
            <a:schemeClr val="dk1"/>
          </a:effectRef>
          <a:fontRef idx="minor">
            <a:schemeClr val="tx1"/>
          </a:fontRef>
        </p:style>
      </p:cxnSp>
      <p:sp>
        <p:nvSpPr>
          <p:cNvPr id="6" name="Oval 5">
            <a:extLst>
              <a:ext uri="{FF2B5EF4-FFF2-40B4-BE49-F238E27FC236}">
                <a16:creationId xmlns:a16="http://schemas.microsoft.com/office/drawing/2014/main" id="{24A1A78A-A6B3-5447-8190-2C40C3CABDC8}"/>
              </a:ext>
            </a:extLst>
          </p:cNvPr>
          <p:cNvSpPr/>
          <p:nvPr/>
        </p:nvSpPr>
        <p:spPr>
          <a:xfrm>
            <a:off x="1341222" y="3721404"/>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42341134-7A86-254D-BE48-C4EF4825E021}"/>
              </a:ext>
            </a:extLst>
          </p:cNvPr>
          <p:cNvSpPr/>
          <p:nvPr/>
        </p:nvSpPr>
        <p:spPr>
          <a:xfrm>
            <a:off x="2309168" y="3721404"/>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9BB0A9EB-FB2C-E549-AD70-B965F1106739}"/>
              </a:ext>
            </a:extLst>
          </p:cNvPr>
          <p:cNvSpPr/>
          <p:nvPr/>
        </p:nvSpPr>
        <p:spPr>
          <a:xfrm>
            <a:off x="2764308" y="3721404"/>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AE8A1ECA-4DBF-F74C-B25B-E10C0B854A03}"/>
              </a:ext>
            </a:extLst>
          </p:cNvPr>
          <p:cNvSpPr txBox="1"/>
          <p:nvPr/>
        </p:nvSpPr>
        <p:spPr>
          <a:xfrm>
            <a:off x="737876" y="3328669"/>
            <a:ext cx="498855" cy="261610"/>
          </a:xfrm>
          <a:prstGeom prst="rect">
            <a:avLst/>
          </a:prstGeom>
          <a:noFill/>
        </p:spPr>
        <p:txBody>
          <a:bodyPr wrap="none" rtlCol="0">
            <a:spAutoFit/>
          </a:bodyPr>
          <a:lstStyle/>
          <a:p>
            <a:r>
              <a:rPr lang="en-US" sz="1100" dirty="0"/>
              <a:t>Time</a:t>
            </a:r>
          </a:p>
        </p:txBody>
      </p:sp>
      <p:cxnSp>
        <p:nvCxnSpPr>
          <p:cNvPr id="15" name="Straight Arrow Connector 14">
            <a:extLst>
              <a:ext uri="{FF2B5EF4-FFF2-40B4-BE49-F238E27FC236}">
                <a16:creationId xmlns:a16="http://schemas.microsoft.com/office/drawing/2014/main" id="{179B8A6E-1F8B-1F48-9549-FB2A81C1AAE3}"/>
              </a:ext>
            </a:extLst>
          </p:cNvPr>
          <p:cNvCxnSpPr>
            <a:cxnSpLocks/>
            <a:stCxn id="13" idx="3"/>
          </p:cNvCxnSpPr>
          <p:nvPr/>
        </p:nvCxnSpPr>
        <p:spPr>
          <a:xfrm>
            <a:off x="1236731" y="3459474"/>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1B4626DB-A151-CB47-AFF0-AC361D44F062}"/>
              </a:ext>
            </a:extLst>
          </p:cNvPr>
          <p:cNvSpPr txBox="1"/>
          <p:nvPr/>
        </p:nvSpPr>
        <p:spPr>
          <a:xfrm>
            <a:off x="420141" y="3626495"/>
            <a:ext cx="853119" cy="461665"/>
          </a:xfrm>
          <a:prstGeom prst="rect">
            <a:avLst/>
          </a:prstGeom>
          <a:noFill/>
        </p:spPr>
        <p:txBody>
          <a:bodyPr wrap="none" rtlCol="0">
            <a:spAutoFit/>
          </a:bodyPr>
          <a:lstStyle/>
          <a:p>
            <a:r>
              <a:rPr lang="en-US" sz="2400" dirty="0"/>
              <a:t>main</a:t>
            </a:r>
          </a:p>
        </p:txBody>
      </p:sp>
      <p:grpSp>
        <p:nvGrpSpPr>
          <p:cNvPr id="63" name="Group 62">
            <a:extLst>
              <a:ext uri="{FF2B5EF4-FFF2-40B4-BE49-F238E27FC236}">
                <a16:creationId xmlns:a16="http://schemas.microsoft.com/office/drawing/2014/main" id="{B5FD2402-B6D9-D849-98F3-28B363CD8343}"/>
              </a:ext>
            </a:extLst>
          </p:cNvPr>
          <p:cNvGrpSpPr/>
          <p:nvPr/>
        </p:nvGrpSpPr>
        <p:grpSpPr>
          <a:xfrm>
            <a:off x="941560" y="3993251"/>
            <a:ext cx="2576509" cy="667065"/>
            <a:chOff x="1070792" y="1742297"/>
            <a:chExt cx="2576509" cy="667065"/>
          </a:xfrm>
        </p:grpSpPr>
        <p:sp>
          <p:nvSpPr>
            <p:cNvPr id="18" name="Oval 17">
              <a:extLst>
                <a:ext uri="{FF2B5EF4-FFF2-40B4-BE49-F238E27FC236}">
                  <a16:creationId xmlns:a16="http://schemas.microsoft.com/office/drawing/2014/main" id="{E1E55A37-DF23-2D47-95A2-119228DD7467}"/>
                </a:ext>
              </a:extLst>
            </p:cNvPr>
            <p:cNvSpPr/>
            <p:nvPr/>
          </p:nvSpPr>
          <p:spPr>
            <a:xfrm>
              <a:off x="3375453" y="2017175"/>
              <a:ext cx="271848" cy="271848"/>
            </a:xfrm>
            <a:prstGeom prst="ellipse">
              <a:avLst/>
            </a:prstGeom>
            <a:solidFill>
              <a:srgbClr val="00B0F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27" name="Curved Connector 26">
              <a:extLst>
                <a:ext uri="{FF2B5EF4-FFF2-40B4-BE49-F238E27FC236}">
                  <a16:creationId xmlns:a16="http://schemas.microsoft.com/office/drawing/2014/main" id="{0B22356E-273B-BD41-BA2A-1B10A1B860A4}"/>
                </a:ext>
              </a:extLst>
            </p:cNvPr>
            <p:cNvCxnSpPr>
              <a:cxnSpLocks/>
              <a:stCxn id="8" idx="4"/>
              <a:endCxn id="18" idx="2"/>
            </p:cNvCxnSpPr>
            <p:nvPr/>
          </p:nvCxnSpPr>
          <p:spPr>
            <a:xfrm rot="16200000" flipH="1">
              <a:off x="2997058" y="1774703"/>
              <a:ext cx="410801" cy="345989"/>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5F1DB395-E767-BA44-8AE9-0C89E88C052F}"/>
                </a:ext>
              </a:extLst>
            </p:cNvPr>
            <p:cNvSpPr txBox="1"/>
            <p:nvPr/>
          </p:nvSpPr>
          <p:spPr>
            <a:xfrm>
              <a:off x="1070792" y="1947697"/>
              <a:ext cx="2119491" cy="461665"/>
            </a:xfrm>
            <a:prstGeom prst="rect">
              <a:avLst/>
            </a:prstGeom>
            <a:noFill/>
          </p:spPr>
          <p:txBody>
            <a:bodyPr wrap="none" rtlCol="0">
              <a:spAutoFit/>
            </a:bodyPr>
            <a:lstStyle/>
            <a:p>
              <a:r>
                <a:rPr lang="en-US" sz="2400" dirty="0" err="1"/>
                <a:t>featureBranch</a:t>
              </a:r>
              <a:endParaRPr lang="en-US" sz="2400" dirty="0"/>
            </a:p>
          </p:txBody>
        </p:sp>
      </p:grpSp>
      <p:sp>
        <p:nvSpPr>
          <p:cNvPr id="34" name="Oval 33">
            <a:extLst>
              <a:ext uri="{FF2B5EF4-FFF2-40B4-BE49-F238E27FC236}">
                <a16:creationId xmlns:a16="http://schemas.microsoft.com/office/drawing/2014/main" id="{854972B9-F91A-C946-98F2-46A755DAC681}"/>
              </a:ext>
            </a:extLst>
          </p:cNvPr>
          <p:cNvSpPr/>
          <p:nvPr/>
        </p:nvSpPr>
        <p:spPr>
          <a:xfrm>
            <a:off x="3572076" y="3703275"/>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FA0EFEDD-12C7-9140-A377-941316FE3A48}"/>
              </a:ext>
            </a:extLst>
          </p:cNvPr>
          <p:cNvCxnSpPr>
            <a:cxnSpLocks/>
            <a:endCxn id="34" idx="2"/>
          </p:cNvCxnSpPr>
          <p:nvPr/>
        </p:nvCxnSpPr>
        <p:spPr>
          <a:xfrm flipV="1">
            <a:off x="3036156" y="3839199"/>
            <a:ext cx="535920" cy="2055"/>
          </a:xfrm>
          <a:prstGeom prst="line">
            <a:avLst/>
          </a:prstGeom>
          <a:ln w="31750"/>
        </p:spPr>
        <p:style>
          <a:lnRef idx="1">
            <a:schemeClr val="dk1"/>
          </a:lnRef>
          <a:fillRef idx="0">
            <a:schemeClr val="dk1"/>
          </a:fillRef>
          <a:effectRef idx="0">
            <a:schemeClr val="dk1"/>
          </a:effectRef>
          <a:fontRef idx="minor">
            <a:schemeClr val="tx1"/>
          </a:fontRef>
        </p:style>
      </p:cxnSp>
      <p:grpSp>
        <p:nvGrpSpPr>
          <p:cNvPr id="17" name="Group 16">
            <a:extLst>
              <a:ext uri="{FF2B5EF4-FFF2-40B4-BE49-F238E27FC236}">
                <a16:creationId xmlns:a16="http://schemas.microsoft.com/office/drawing/2014/main" id="{7AA455C2-9785-1447-82DB-D2ABF437EA1A}"/>
              </a:ext>
            </a:extLst>
          </p:cNvPr>
          <p:cNvGrpSpPr/>
          <p:nvPr/>
        </p:nvGrpSpPr>
        <p:grpSpPr>
          <a:xfrm>
            <a:off x="3518069" y="3702304"/>
            <a:ext cx="1036141" cy="701749"/>
            <a:chOff x="3647301" y="1451350"/>
            <a:chExt cx="1036141" cy="701749"/>
          </a:xfrm>
        </p:grpSpPr>
        <p:grpSp>
          <p:nvGrpSpPr>
            <p:cNvPr id="3" name="Group 2">
              <a:extLst>
                <a:ext uri="{FF2B5EF4-FFF2-40B4-BE49-F238E27FC236}">
                  <a16:creationId xmlns:a16="http://schemas.microsoft.com/office/drawing/2014/main" id="{B4ED5762-7B6F-4044-9FC6-FBD8794E0142}"/>
                </a:ext>
              </a:extLst>
            </p:cNvPr>
            <p:cNvGrpSpPr/>
            <p:nvPr/>
          </p:nvGrpSpPr>
          <p:grpSpPr>
            <a:xfrm>
              <a:off x="4411594" y="1451350"/>
              <a:ext cx="271848" cy="271848"/>
              <a:chOff x="4254488" y="2017174"/>
              <a:chExt cx="271848" cy="271848"/>
            </a:xfrm>
          </p:grpSpPr>
          <p:sp>
            <p:nvSpPr>
              <p:cNvPr id="36" name="Oval 35">
                <a:extLst>
                  <a:ext uri="{FF2B5EF4-FFF2-40B4-BE49-F238E27FC236}">
                    <a16:creationId xmlns:a16="http://schemas.microsoft.com/office/drawing/2014/main" id="{71EBBA09-0893-1C43-A43E-D1073E0F7B16}"/>
                  </a:ext>
                </a:extLst>
              </p:cNvPr>
              <p:cNvSpPr/>
              <p:nvPr/>
            </p:nvSpPr>
            <p:spPr>
              <a:xfrm>
                <a:off x="4254488" y="2017174"/>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4B51B4F9-96C6-9F42-B366-508A68E85478}"/>
                  </a:ext>
                </a:extLst>
              </p:cNvPr>
              <p:cNvSpPr/>
              <p:nvPr/>
            </p:nvSpPr>
            <p:spPr>
              <a:xfrm>
                <a:off x="4319905" y="2082376"/>
                <a:ext cx="166155" cy="166155"/>
              </a:xfrm>
              <a:prstGeom prst="ellipse">
                <a:avLst/>
              </a:prstGeom>
              <a:solidFill>
                <a:srgbClr val="00B0F0"/>
              </a:solidFill>
              <a:ln>
                <a:solidFill>
                  <a:srgbClr val="00B0F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cxnSp>
          <p:nvCxnSpPr>
            <p:cNvPr id="42" name="Straight Connector 41">
              <a:extLst>
                <a:ext uri="{FF2B5EF4-FFF2-40B4-BE49-F238E27FC236}">
                  <a16:creationId xmlns:a16="http://schemas.microsoft.com/office/drawing/2014/main" id="{91CE07AD-6A3E-D44F-B1BD-B3253FB582F1}"/>
                </a:ext>
              </a:extLst>
            </p:cNvPr>
            <p:cNvCxnSpPr>
              <a:cxnSpLocks/>
              <a:stCxn id="34" idx="6"/>
              <a:endCxn id="36" idx="2"/>
            </p:cNvCxnSpPr>
            <p:nvPr/>
          </p:nvCxnSpPr>
          <p:spPr>
            <a:xfrm flipV="1">
              <a:off x="3973156" y="1587274"/>
              <a:ext cx="438438" cy="971"/>
            </a:xfrm>
            <a:prstGeom prst="line">
              <a:avLst/>
            </a:prstGeom>
            <a:ln w="31750"/>
          </p:spPr>
          <p:style>
            <a:lnRef idx="1">
              <a:schemeClr val="dk1"/>
            </a:lnRef>
            <a:fillRef idx="0">
              <a:schemeClr val="dk1"/>
            </a:fillRef>
            <a:effectRef idx="0">
              <a:schemeClr val="dk1"/>
            </a:effectRef>
            <a:fontRef idx="minor">
              <a:schemeClr val="tx1"/>
            </a:fontRef>
          </p:style>
        </p:cxnSp>
        <p:cxnSp>
          <p:nvCxnSpPr>
            <p:cNvPr id="50" name="Curved Connector 49">
              <a:extLst>
                <a:ext uri="{FF2B5EF4-FFF2-40B4-BE49-F238E27FC236}">
                  <a16:creationId xmlns:a16="http://schemas.microsoft.com/office/drawing/2014/main" id="{2696A711-B0F8-2041-A870-5B7EB817C04B}"/>
                </a:ext>
              </a:extLst>
            </p:cNvPr>
            <p:cNvCxnSpPr>
              <a:cxnSpLocks/>
              <a:stCxn id="18" idx="6"/>
              <a:endCxn id="36" idx="4"/>
            </p:cNvCxnSpPr>
            <p:nvPr/>
          </p:nvCxnSpPr>
          <p:spPr>
            <a:xfrm flipV="1">
              <a:off x="3647301" y="1723198"/>
              <a:ext cx="900217" cy="429901"/>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5" name="TextBox 54">
            <a:extLst>
              <a:ext uri="{FF2B5EF4-FFF2-40B4-BE49-F238E27FC236}">
                <a16:creationId xmlns:a16="http://schemas.microsoft.com/office/drawing/2014/main" id="{66A13787-66AC-B742-AB4C-216A53A4C043}"/>
              </a:ext>
            </a:extLst>
          </p:cNvPr>
          <p:cNvSpPr txBox="1"/>
          <p:nvPr/>
        </p:nvSpPr>
        <p:spPr>
          <a:xfrm rot="294816">
            <a:off x="4460595" y="254661"/>
            <a:ext cx="3226837" cy="3046988"/>
          </a:xfrm>
          <a:prstGeom prst="rect">
            <a:avLst/>
          </a:prstGeom>
          <a:noFill/>
        </p:spPr>
        <p:txBody>
          <a:bodyPr wrap="square" rtlCol="0">
            <a:spAutoFit/>
          </a:bodyPr>
          <a:lstStyle/>
          <a:p>
            <a:pPr algn="ctr"/>
            <a:r>
              <a:rPr lang="en-US" sz="2400" dirty="0">
                <a:latin typeface="Segoe Print" panose="02000800000000000000" pitchFamily="2" charset="0"/>
              </a:rPr>
              <a:t>A </a:t>
            </a:r>
            <a:r>
              <a:rPr lang="en-US" sz="2400" b="1" dirty="0">
                <a:solidFill>
                  <a:srgbClr val="0070C0"/>
                </a:solidFill>
                <a:latin typeface="Segoe Print" panose="02000800000000000000" pitchFamily="2" charset="0"/>
              </a:rPr>
              <a:t>merge</a:t>
            </a:r>
          </a:p>
          <a:p>
            <a:pPr algn="ctr"/>
            <a:r>
              <a:rPr lang="en-US" sz="2400" dirty="0">
                <a:latin typeface="Segoe Print" panose="02000800000000000000" pitchFamily="2" charset="0"/>
              </a:rPr>
              <a:t>operation combines the changes in the</a:t>
            </a:r>
          </a:p>
          <a:p>
            <a:pPr algn="ctr"/>
            <a:r>
              <a:rPr lang="en-US" sz="2400" b="1" dirty="0">
                <a:solidFill>
                  <a:srgbClr val="0070C0"/>
                </a:solidFill>
                <a:latin typeface="Segoe Print" panose="02000800000000000000" pitchFamily="2" charset="0"/>
              </a:rPr>
              <a:t>source branches </a:t>
            </a:r>
            <a:r>
              <a:rPr lang="en-US" sz="2400" dirty="0">
                <a:latin typeface="Segoe Print" panose="02000800000000000000" pitchFamily="2" charset="0"/>
              </a:rPr>
              <a:t>into a </a:t>
            </a:r>
          </a:p>
          <a:p>
            <a:pPr algn="ctr"/>
            <a:r>
              <a:rPr lang="en-US" sz="2400" b="1" dirty="0">
                <a:solidFill>
                  <a:srgbClr val="0070C0"/>
                </a:solidFill>
                <a:latin typeface="Segoe Print" panose="02000800000000000000" pitchFamily="2" charset="0"/>
              </a:rPr>
              <a:t>merge commit </a:t>
            </a:r>
          </a:p>
          <a:p>
            <a:pPr algn="ctr"/>
            <a:r>
              <a:rPr lang="en-US" sz="2400" dirty="0">
                <a:solidFill>
                  <a:schemeClr val="accent6"/>
                </a:solidFill>
                <a:latin typeface="Segoe Print" panose="02000800000000000000" pitchFamily="2" charset="0"/>
              </a:rPr>
              <a:t>and adds it to the </a:t>
            </a:r>
            <a:r>
              <a:rPr lang="en-US" sz="2400" b="1" dirty="0">
                <a:solidFill>
                  <a:srgbClr val="0070C0"/>
                </a:solidFill>
                <a:latin typeface="Segoe Print" panose="02000800000000000000" pitchFamily="2" charset="0"/>
              </a:rPr>
              <a:t>target branch</a:t>
            </a:r>
            <a:r>
              <a:rPr lang="en-US" sz="2400" dirty="0">
                <a:solidFill>
                  <a:schemeClr val="accent6"/>
                </a:solidFill>
                <a:latin typeface="Segoe Print" panose="02000800000000000000" pitchFamily="2" charset="0"/>
              </a:rPr>
              <a:t>.</a:t>
            </a:r>
          </a:p>
        </p:txBody>
      </p:sp>
      <p:pic>
        <p:nvPicPr>
          <p:cNvPr id="68" name="Picture 67">
            <a:extLst>
              <a:ext uri="{FF2B5EF4-FFF2-40B4-BE49-F238E27FC236}">
                <a16:creationId xmlns:a16="http://schemas.microsoft.com/office/drawing/2014/main" id="{F1486262-835E-78F4-6C51-6A5F9D40272D}"/>
              </a:ext>
            </a:extLst>
          </p:cNvPr>
          <p:cNvPicPr>
            <a:picLocks noChangeAspect="1"/>
          </p:cNvPicPr>
          <p:nvPr/>
        </p:nvPicPr>
        <p:blipFill>
          <a:blip r:embed="rId3"/>
          <a:stretch>
            <a:fillRect/>
          </a:stretch>
        </p:blipFill>
        <p:spPr>
          <a:xfrm>
            <a:off x="1163145" y="1177377"/>
            <a:ext cx="3295735" cy="1781704"/>
          </a:xfrm>
          <a:prstGeom prst="rect">
            <a:avLst/>
          </a:prstGeom>
        </p:spPr>
      </p:pic>
      <p:grpSp>
        <p:nvGrpSpPr>
          <p:cNvPr id="11" name="Group 10">
            <a:extLst>
              <a:ext uri="{FF2B5EF4-FFF2-40B4-BE49-F238E27FC236}">
                <a16:creationId xmlns:a16="http://schemas.microsoft.com/office/drawing/2014/main" id="{A1C7E9E4-1CB6-A99E-C5B8-EE7AF15272B3}"/>
              </a:ext>
            </a:extLst>
          </p:cNvPr>
          <p:cNvGrpSpPr/>
          <p:nvPr/>
        </p:nvGrpSpPr>
        <p:grpSpPr>
          <a:xfrm>
            <a:off x="4207988" y="3612874"/>
            <a:ext cx="2042448" cy="1118187"/>
            <a:chOff x="-494656" y="2868067"/>
            <a:chExt cx="2042448" cy="1118187"/>
          </a:xfrm>
        </p:grpSpPr>
        <p:sp>
          <p:nvSpPr>
            <p:cNvPr id="12" name="Rounded Rectangle 11">
              <a:extLst>
                <a:ext uri="{FF2B5EF4-FFF2-40B4-BE49-F238E27FC236}">
                  <a16:creationId xmlns:a16="http://schemas.microsoft.com/office/drawing/2014/main" id="{1DC5B6E8-CFBE-71ED-96C1-EDA5D7B500CB}"/>
                </a:ext>
              </a:extLst>
            </p:cNvPr>
            <p:cNvSpPr/>
            <p:nvPr/>
          </p:nvSpPr>
          <p:spPr>
            <a:xfrm>
              <a:off x="-494656" y="2868067"/>
              <a:ext cx="411641" cy="447168"/>
            </a:xfrm>
            <a:prstGeom prst="roundRect">
              <a:avLst/>
            </a:prstGeom>
            <a:solidFill>
              <a:srgbClr val="FFFF00">
                <a:alpha val="2539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218A12B1-B4DA-4ECD-BD11-A518FC9B497B}"/>
                </a:ext>
              </a:extLst>
            </p:cNvPr>
            <p:cNvSpPr txBox="1"/>
            <p:nvPr/>
          </p:nvSpPr>
          <p:spPr>
            <a:xfrm rot="21400940">
              <a:off x="-127502" y="3339923"/>
              <a:ext cx="1675294" cy="646331"/>
            </a:xfrm>
            <a:prstGeom prst="rect">
              <a:avLst/>
            </a:prstGeom>
            <a:noFill/>
          </p:spPr>
          <p:txBody>
            <a:bodyPr wrap="square" rtlCol="0">
              <a:spAutoFit/>
            </a:bodyPr>
            <a:lstStyle/>
            <a:p>
              <a:pPr algn="ctr"/>
              <a:r>
                <a:rPr lang="en-US" sz="1800" dirty="0">
                  <a:latin typeface="Segoe Print" panose="02000800000000000000" pitchFamily="2" charset="0"/>
                </a:rPr>
                <a:t>Merge</a:t>
              </a:r>
            </a:p>
            <a:p>
              <a:pPr algn="ctr"/>
              <a:r>
                <a:rPr lang="en-US" sz="1800" dirty="0">
                  <a:latin typeface="Segoe Print" panose="02000800000000000000" pitchFamily="2" charset="0"/>
                </a:rPr>
                <a:t>Commit</a:t>
              </a:r>
            </a:p>
          </p:txBody>
        </p:sp>
        <p:cxnSp>
          <p:nvCxnSpPr>
            <p:cNvPr id="21" name="Curved Connector 20">
              <a:extLst>
                <a:ext uri="{FF2B5EF4-FFF2-40B4-BE49-F238E27FC236}">
                  <a16:creationId xmlns:a16="http://schemas.microsoft.com/office/drawing/2014/main" id="{D7247A4D-E63B-3150-BB9C-31B6254D42B5}"/>
                </a:ext>
              </a:extLst>
            </p:cNvPr>
            <p:cNvCxnSpPr>
              <a:cxnSpLocks/>
              <a:stCxn id="19" idx="0"/>
              <a:endCxn id="12" idx="3"/>
            </p:cNvCxnSpPr>
            <p:nvPr/>
          </p:nvCxnSpPr>
          <p:spPr>
            <a:xfrm rot="16200000" flipV="1">
              <a:off x="179807" y="2828829"/>
              <a:ext cx="248814" cy="774458"/>
            </a:xfrm>
            <a:prstGeom prst="curvedConnector2">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22196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dissolve">
                                      <p:cBhvr>
                                        <p:cTn id="7" dur="500"/>
                                        <p:tgtEl>
                                          <p:spTgt spid="5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dissolv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A04F97-669C-5447-9800-ED2756A5B89D}"/>
              </a:ext>
            </a:extLst>
          </p:cNvPr>
          <p:cNvPicPr>
            <a:picLocks noChangeAspect="1"/>
          </p:cNvPicPr>
          <p:nvPr/>
        </p:nvPicPr>
        <p:blipFill>
          <a:blip r:embed="rId3"/>
          <a:stretch>
            <a:fillRect/>
          </a:stretch>
        </p:blipFill>
        <p:spPr>
          <a:xfrm>
            <a:off x="2466933" y="797900"/>
            <a:ext cx="3521676" cy="1899030"/>
          </a:xfrm>
          <a:prstGeom prst="rect">
            <a:avLst/>
          </a:prstGeom>
        </p:spPr>
      </p:pic>
      <p:sp>
        <p:nvSpPr>
          <p:cNvPr id="12" name="Rounded Rectangle 11">
            <a:extLst>
              <a:ext uri="{FF2B5EF4-FFF2-40B4-BE49-F238E27FC236}">
                <a16:creationId xmlns:a16="http://schemas.microsoft.com/office/drawing/2014/main" id="{080EA3E2-189E-98E9-79A0-F41D994CE02B}"/>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Merge: Common Ancestors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B0F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FF85FF"/>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goat</a:t>
            </a:r>
          </a:p>
          <a:p>
            <a:r>
              <a:rPr lang="en-US" sz="1200" dirty="0">
                <a:solidFill>
                  <a:schemeClr val="accent6"/>
                </a:solidFill>
              </a:rPr>
              <a:t>With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there</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grpSp>
        <p:nvGrpSpPr>
          <p:cNvPr id="18" name="Group 17">
            <a:extLst>
              <a:ext uri="{FF2B5EF4-FFF2-40B4-BE49-F238E27FC236}">
                <a16:creationId xmlns:a16="http://schemas.microsoft.com/office/drawing/2014/main" id="{C5B65F9A-D37C-2F07-5B9C-A8D9C3309F00}"/>
              </a:ext>
            </a:extLst>
          </p:cNvPr>
          <p:cNvGrpSpPr/>
          <p:nvPr/>
        </p:nvGrpSpPr>
        <p:grpSpPr>
          <a:xfrm>
            <a:off x="2755552" y="2414872"/>
            <a:ext cx="2876365" cy="2701671"/>
            <a:chOff x="2755552" y="2414872"/>
            <a:chExt cx="2876365" cy="2701671"/>
          </a:xfrm>
        </p:grpSpPr>
        <p:sp>
          <p:nvSpPr>
            <p:cNvPr id="10" name="Rounded Rectangle 9">
              <a:extLst>
                <a:ext uri="{FF2B5EF4-FFF2-40B4-BE49-F238E27FC236}">
                  <a16:creationId xmlns:a16="http://schemas.microsoft.com/office/drawing/2014/main" id="{47622C2F-B63E-8427-16BC-E58D9FD63FD0}"/>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09C58BA2-181C-4C4C-9011-B0F2E0D9331D}"/>
                </a:ext>
              </a:extLst>
            </p:cNvPr>
            <p:cNvSpPr/>
            <p:nvPr/>
          </p:nvSpPr>
          <p:spPr>
            <a:xfrm>
              <a:off x="3985011" y="2508418"/>
              <a:ext cx="420130" cy="420130"/>
            </a:xfrm>
            <a:prstGeom prst="ellipse">
              <a:avLst/>
            </a:prstGeom>
            <a:solidFill>
              <a:srgbClr val="00B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88E55416-FF45-3346-80E9-7955F18E2362}"/>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24" name="TextBox 23">
              <a:extLst>
                <a:ext uri="{FF2B5EF4-FFF2-40B4-BE49-F238E27FC236}">
                  <a16:creationId xmlns:a16="http://schemas.microsoft.com/office/drawing/2014/main" id="{ED3D2AB3-6069-B740-A7E8-339DFC1123D5}"/>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gr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7" name="TextBox 6">
            <a:extLst>
              <a:ext uri="{FF2B5EF4-FFF2-40B4-BE49-F238E27FC236}">
                <a16:creationId xmlns:a16="http://schemas.microsoft.com/office/drawing/2014/main" id="{0AB01010-7733-10FF-4E3C-2C82E9696DEA}"/>
              </a:ext>
            </a:extLst>
          </p:cNvPr>
          <p:cNvSpPr txBox="1"/>
          <p:nvPr/>
        </p:nvSpPr>
        <p:spPr>
          <a:xfrm rot="21141175">
            <a:off x="-10373" y="897151"/>
            <a:ext cx="2938501" cy="1323439"/>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A Common Ancestor </a:t>
            </a:r>
            <a:r>
              <a:rPr lang="en-US" sz="2000" dirty="0">
                <a:latin typeface="Segoe Print" panose="02000800000000000000" pitchFamily="2" charset="0"/>
              </a:rPr>
              <a:t>is a commit that exists in both histories.</a:t>
            </a:r>
          </a:p>
        </p:txBody>
      </p:sp>
      <p:sp>
        <p:nvSpPr>
          <p:cNvPr id="9" name="TextBox 8">
            <a:extLst>
              <a:ext uri="{FF2B5EF4-FFF2-40B4-BE49-F238E27FC236}">
                <a16:creationId xmlns:a16="http://schemas.microsoft.com/office/drawing/2014/main" id="{AF4F157C-5700-3FF8-3315-A74A95D06167}"/>
              </a:ext>
            </a:extLst>
          </p:cNvPr>
          <p:cNvSpPr txBox="1"/>
          <p:nvPr/>
        </p:nvSpPr>
        <p:spPr>
          <a:xfrm rot="21141175">
            <a:off x="5870317" y="695631"/>
            <a:ext cx="2594066" cy="1631216"/>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The Best Common Ancestor</a:t>
            </a:r>
          </a:p>
          <a:p>
            <a:pPr algn="ctr"/>
            <a:r>
              <a:rPr lang="en-US" sz="2000" u="sng" dirty="0">
                <a:latin typeface="Segoe Print" panose="02000800000000000000" pitchFamily="2" charset="0"/>
              </a:rPr>
              <a:t>is often </a:t>
            </a:r>
            <a:r>
              <a:rPr lang="en-US" sz="2000" dirty="0">
                <a:latin typeface="Segoe Print" panose="02000800000000000000" pitchFamily="2" charset="0"/>
              </a:rPr>
              <a:t>the most recent common ancestor</a:t>
            </a:r>
          </a:p>
        </p:txBody>
      </p:sp>
    </p:spTree>
    <p:extLst>
      <p:ext uri="{BB962C8B-B14F-4D97-AF65-F5344CB8AC3E}">
        <p14:creationId xmlns:p14="http://schemas.microsoft.com/office/powerpoint/2010/main" val="2385293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dissolv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A04F97-669C-5447-9800-ED2756A5B89D}"/>
              </a:ext>
            </a:extLst>
          </p:cNvPr>
          <p:cNvPicPr>
            <a:picLocks noChangeAspect="1"/>
          </p:cNvPicPr>
          <p:nvPr/>
        </p:nvPicPr>
        <p:blipFill>
          <a:blip r:embed="rId3"/>
          <a:stretch>
            <a:fillRect/>
          </a:stretch>
        </p:blipFill>
        <p:spPr>
          <a:xfrm>
            <a:off x="2466933" y="797900"/>
            <a:ext cx="3521676" cy="1899030"/>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Merge: Identifying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7</a:t>
            </a:fld>
            <a:endParaRPr lang="en-US" altLang="en-US"/>
          </a:p>
        </p:txBody>
      </p:sp>
      <p:sp>
        <p:nvSpPr>
          <p:cNvPr id="10" name="TextBox 9">
            <a:extLst>
              <a:ext uri="{FF2B5EF4-FFF2-40B4-BE49-F238E27FC236}">
                <a16:creationId xmlns:a16="http://schemas.microsoft.com/office/drawing/2014/main" id="{03B6214E-D1D2-0120-F4A2-036782AFB68F}"/>
              </a:ext>
            </a:extLst>
          </p:cNvPr>
          <p:cNvSpPr txBox="1"/>
          <p:nvPr/>
        </p:nvSpPr>
        <p:spPr>
          <a:xfrm rot="273018">
            <a:off x="5854608" y="849231"/>
            <a:ext cx="2508098" cy="1323439"/>
          </a:xfrm>
          <a:prstGeom prst="rect">
            <a:avLst/>
          </a:prstGeom>
          <a:noFill/>
        </p:spPr>
        <p:txBody>
          <a:bodyPr wrap="square" rtlCol="0">
            <a:spAutoFit/>
          </a:bodyPr>
          <a:lstStyle/>
          <a:p>
            <a:pPr algn="ctr"/>
            <a:r>
              <a:rPr lang="en-US" sz="2000" dirty="0">
                <a:latin typeface="Segoe Print" panose="02000800000000000000" pitchFamily="2" charset="0"/>
              </a:rPr>
              <a:t>What changes have occurred in the feature and main branches?</a:t>
            </a:r>
          </a:p>
        </p:txBody>
      </p:sp>
      <p:sp>
        <p:nvSpPr>
          <p:cNvPr id="11" name="TextBox 10">
            <a:extLst>
              <a:ext uri="{FF2B5EF4-FFF2-40B4-BE49-F238E27FC236}">
                <a16:creationId xmlns:a16="http://schemas.microsoft.com/office/drawing/2014/main" id="{66E1BD3A-9F00-9269-E198-F3375D3DA7E8}"/>
              </a:ext>
            </a:extLst>
          </p:cNvPr>
          <p:cNvSpPr txBox="1"/>
          <p:nvPr/>
        </p:nvSpPr>
        <p:spPr>
          <a:xfrm rot="21141175">
            <a:off x="-102424" y="875089"/>
            <a:ext cx="2558283" cy="1323439"/>
          </a:xfrm>
          <a:prstGeom prst="rect">
            <a:avLst/>
          </a:prstGeom>
          <a:noFill/>
        </p:spPr>
        <p:txBody>
          <a:bodyPr wrap="square" rtlCol="0">
            <a:spAutoFit/>
          </a:bodyPr>
          <a:lstStyle/>
          <a:p>
            <a:pPr algn="ctr"/>
            <a:r>
              <a:rPr lang="en-US" sz="2000" dirty="0">
                <a:latin typeface="Segoe Print" panose="02000800000000000000" pitchFamily="2" charset="0"/>
              </a:rPr>
              <a:t>Git identifies </a:t>
            </a:r>
            <a:r>
              <a:rPr lang="en-US" sz="2000" b="1" dirty="0">
                <a:solidFill>
                  <a:srgbClr val="0070C0"/>
                </a:solidFill>
                <a:latin typeface="Segoe Print" panose="02000800000000000000" pitchFamily="2" charset="0"/>
              </a:rPr>
              <a:t>changes</a:t>
            </a:r>
            <a:r>
              <a:rPr lang="en-US" sz="2000" dirty="0">
                <a:latin typeface="Segoe Print" panose="02000800000000000000" pitchFamily="2" charset="0"/>
              </a:rPr>
              <a:t> relative to the best common ancestor.</a:t>
            </a:r>
          </a:p>
        </p:txBody>
      </p:sp>
      <p:sp>
        <p:nvSpPr>
          <p:cNvPr id="7" name="Rounded Rectangle 6">
            <a:extLst>
              <a:ext uri="{FF2B5EF4-FFF2-40B4-BE49-F238E27FC236}">
                <a16:creationId xmlns:a16="http://schemas.microsoft.com/office/drawing/2014/main" id="{AE5E5D82-2FEA-BF41-A3A5-093C849EE993}"/>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ounded Rectangle 8">
            <a:extLst>
              <a:ext uri="{FF2B5EF4-FFF2-40B4-BE49-F238E27FC236}">
                <a16:creationId xmlns:a16="http://schemas.microsoft.com/office/drawing/2014/main" id="{9D4E789D-2A79-28F0-98E2-981381901476}"/>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466B7C50-E652-9181-2B43-A7B3314DB5CD}"/>
              </a:ext>
            </a:extLst>
          </p:cNvPr>
          <p:cNvSpPr/>
          <p:nvPr/>
        </p:nvSpPr>
        <p:spPr>
          <a:xfrm>
            <a:off x="1346886" y="2508418"/>
            <a:ext cx="420130" cy="420130"/>
          </a:xfrm>
          <a:prstGeom prst="ellipse">
            <a:avLst/>
          </a:prstGeom>
          <a:solidFill>
            <a:srgbClr val="00B0F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448EDCA4-BFFF-A924-2961-390683AFE72E}"/>
              </a:ext>
            </a:extLst>
          </p:cNvPr>
          <p:cNvSpPr/>
          <p:nvPr/>
        </p:nvSpPr>
        <p:spPr>
          <a:xfrm>
            <a:off x="6688528" y="2508418"/>
            <a:ext cx="420130" cy="420130"/>
          </a:xfrm>
          <a:prstGeom prst="ellipse">
            <a:avLst/>
          </a:prstGeom>
          <a:solidFill>
            <a:srgbClr val="FF85FF"/>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B0FD17A5-2FB8-6256-8556-E857226CC96E}"/>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19" name="TextBox 18">
            <a:extLst>
              <a:ext uri="{FF2B5EF4-FFF2-40B4-BE49-F238E27FC236}">
                <a16:creationId xmlns:a16="http://schemas.microsoft.com/office/drawing/2014/main" id="{BAC7987E-20CF-E586-4983-88BFAFE37711}"/>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goat</a:t>
            </a:r>
          </a:p>
          <a:p>
            <a:r>
              <a:rPr lang="en-US" sz="1200" dirty="0">
                <a:solidFill>
                  <a:schemeClr val="accent6"/>
                </a:solidFill>
              </a:rPr>
              <a:t>With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there</a:t>
            </a:r>
          </a:p>
        </p:txBody>
      </p:sp>
      <p:sp>
        <p:nvSpPr>
          <p:cNvPr id="20" name="TextBox 19">
            <a:extLst>
              <a:ext uri="{FF2B5EF4-FFF2-40B4-BE49-F238E27FC236}">
                <a16:creationId xmlns:a16="http://schemas.microsoft.com/office/drawing/2014/main" id="{D2D1343E-E906-AAC7-96D2-63FA1092B6E3}"/>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grpSp>
        <p:nvGrpSpPr>
          <p:cNvPr id="21" name="Group 20">
            <a:extLst>
              <a:ext uri="{FF2B5EF4-FFF2-40B4-BE49-F238E27FC236}">
                <a16:creationId xmlns:a16="http://schemas.microsoft.com/office/drawing/2014/main" id="{A44179F2-20FD-836C-789B-89926197B7C3}"/>
              </a:ext>
            </a:extLst>
          </p:cNvPr>
          <p:cNvGrpSpPr/>
          <p:nvPr/>
        </p:nvGrpSpPr>
        <p:grpSpPr>
          <a:xfrm>
            <a:off x="2755552" y="2414872"/>
            <a:ext cx="2876365" cy="2701671"/>
            <a:chOff x="2755552" y="2414872"/>
            <a:chExt cx="2876365" cy="2701671"/>
          </a:xfrm>
        </p:grpSpPr>
        <p:sp>
          <p:nvSpPr>
            <p:cNvPr id="22" name="Rounded Rectangle 21">
              <a:extLst>
                <a:ext uri="{FF2B5EF4-FFF2-40B4-BE49-F238E27FC236}">
                  <a16:creationId xmlns:a16="http://schemas.microsoft.com/office/drawing/2014/main" id="{10548BA6-C40F-D9A4-38AD-F1367FE2AD0C}"/>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A1504C90-DCC5-F76A-78AD-0E4229237123}"/>
                </a:ext>
              </a:extLst>
            </p:cNvPr>
            <p:cNvSpPr/>
            <p:nvPr/>
          </p:nvSpPr>
          <p:spPr>
            <a:xfrm>
              <a:off x="3985011" y="2508418"/>
              <a:ext cx="420130" cy="420130"/>
            </a:xfrm>
            <a:prstGeom prst="ellipse">
              <a:avLst/>
            </a:prstGeom>
            <a:solidFill>
              <a:srgbClr val="00B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89018AFD-D3D8-2446-818D-C14D1D7F226E}"/>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27" name="TextBox 26">
              <a:extLst>
                <a:ext uri="{FF2B5EF4-FFF2-40B4-BE49-F238E27FC236}">
                  <a16:creationId xmlns:a16="http://schemas.microsoft.com/office/drawing/2014/main" id="{1406C51D-EE91-DDBB-5EDF-FB95858FA7C7}"/>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grpSp>
      <p:sp>
        <p:nvSpPr>
          <p:cNvPr id="31" name="TextBox 30">
            <a:extLst>
              <a:ext uri="{FF2B5EF4-FFF2-40B4-BE49-F238E27FC236}">
                <a16:creationId xmlns:a16="http://schemas.microsoft.com/office/drawing/2014/main" id="{A85E2479-EEB8-409B-E358-64969B829DB6}"/>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Tree>
    <p:extLst>
      <p:ext uri="{BB962C8B-B14F-4D97-AF65-F5344CB8AC3E}">
        <p14:creationId xmlns:p14="http://schemas.microsoft.com/office/powerpoint/2010/main" val="2385042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A04F97-669C-5447-9800-ED2756A5B89D}"/>
              </a:ext>
            </a:extLst>
          </p:cNvPr>
          <p:cNvPicPr>
            <a:picLocks noChangeAspect="1"/>
          </p:cNvPicPr>
          <p:nvPr/>
        </p:nvPicPr>
        <p:blipFill>
          <a:blip r:embed="rId3"/>
          <a:stretch>
            <a:fillRect/>
          </a:stretch>
        </p:blipFill>
        <p:spPr>
          <a:xfrm>
            <a:off x="2466933" y="797900"/>
            <a:ext cx="3521676" cy="1899030"/>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30476"/>
            <a:ext cx="7830662" cy="857400"/>
          </a:xfrm>
        </p:spPr>
        <p:txBody>
          <a:bodyPr/>
          <a:lstStyle/>
          <a:p>
            <a:r>
              <a:rPr lang="en-US" sz="3200" i="1" dirty="0"/>
              <a:t>Merge: Non-Conflicting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19" name="TextBox 18">
            <a:extLst>
              <a:ext uri="{FF2B5EF4-FFF2-40B4-BE49-F238E27FC236}">
                <a16:creationId xmlns:a16="http://schemas.microsoft.com/office/drawing/2014/main" id="{6802FB07-492B-EB40-BE32-66984BF5EFA0}"/>
              </a:ext>
            </a:extLst>
          </p:cNvPr>
          <p:cNvSpPr txBox="1"/>
          <p:nvPr/>
        </p:nvSpPr>
        <p:spPr>
          <a:xfrm rot="21141175">
            <a:off x="5755600" y="663393"/>
            <a:ext cx="2677962" cy="1323439"/>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Non-conflicting changes </a:t>
            </a:r>
            <a:r>
              <a:rPr lang="en-US" sz="2000" dirty="0">
                <a:latin typeface="Segoe Print" panose="02000800000000000000" pitchFamily="2" charset="0"/>
              </a:rPr>
              <a:t>can be merged automatically.</a:t>
            </a:r>
          </a:p>
        </p:txBody>
      </p:sp>
      <p:sp>
        <p:nvSpPr>
          <p:cNvPr id="7" name="TextBox 6">
            <a:extLst>
              <a:ext uri="{FF2B5EF4-FFF2-40B4-BE49-F238E27FC236}">
                <a16:creationId xmlns:a16="http://schemas.microsoft.com/office/drawing/2014/main" id="{E83A3E47-FD3A-53D9-416D-A1158A4DEB70}"/>
              </a:ext>
            </a:extLst>
          </p:cNvPr>
          <p:cNvSpPr txBox="1"/>
          <p:nvPr/>
        </p:nvSpPr>
        <p:spPr>
          <a:xfrm rot="21345957">
            <a:off x="-85570" y="1117496"/>
            <a:ext cx="2745704" cy="1015663"/>
          </a:xfrm>
          <a:prstGeom prst="rect">
            <a:avLst/>
          </a:prstGeom>
          <a:noFill/>
        </p:spPr>
        <p:txBody>
          <a:bodyPr wrap="square" rtlCol="0">
            <a:spAutoFit/>
          </a:bodyPr>
          <a:lstStyle/>
          <a:p>
            <a:pPr algn="ctr"/>
            <a:r>
              <a:rPr lang="en-US" sz="2000" dirty="0">
                <a:latin typeface="Segoe Print" panose="02000800000000000000" pitchFamily="2" charset="0"/>
              </a:rPr>
              <a:t>These are  </a:t>
            </a:r>
          </a:p>
          <a:p>
            <a:pPr algn="ctr"/>
            <a:r>
              <a:rPr lang="en-US" sz="2000" b="1" dirty="0">
                <a:solidFill>
                  <a:srgbClr val="0070C0"/>
                </a:solidFill>
                <a:latin typeface="Segoe Print" panose="02000800000000000000" pitchFamily="2" charset="0"/>
              </a:rPr>
              <a:t>non-conflicting</a:t>
            </a:r>
            <a:endParaRPr lang="en-US" sz="2000" dirty="0">
              <a:latin typeface="Segoe Print" panose="02000800000000000000" pitchFamily="2" charset="0"/>
            </a:endParaRPr>
          </a:p>
          <a:p>
            <a:pPr algn="ctr"/>
            <a:r>
              <a:rPr lang="en-US" sz="2000" dirty="0">
                <a:latin typeface="Segoe Print" panose="02000800000000000000" pitchFamily="2" charset="0"/>
              </a:rPr>
              <a:t>changes.</a:t>
            </a:r>
          </a:p>
        </p:txBody>
      </p:sp>
      <p:sp>
        <p:nvSpPr>
          <p:cNvPr id="8" name="Rounded Rectangle 7">
            <a:extLst>
              <a:ext uri="{FF2B5EF4-FFF2-40B4-BE49-F238E27FC236}">
                <a16:creationId xmlns:a16="http://schemas.microsoft.com/office/drawing/2014/main" id="{4C7129B7-8E99-C3F3-187C-A0EBC4582601}"/>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ounded Rectangle 8">
            <a:extLst>
              <a:ext uri="{FF2B5EF4-FFF2-40B4-BE49-F238E27FC236}">
                <a16:creationId xmlns:a16="http://schemas.microsoft.com/office/drawing/2014/main" id="{4B728B1D-B686-C1A9-272C-DA93905F23D1}"/>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A2051ADD-7BD9-A292-75C3-D86B707A7CCE}"/>
              </a:ext>
            </a:extLst>
          </p:cNvPr>
          <p:cNvSpPr/>
          <p:nvPr/>
        </p:nvSpPr>
        <p:spPr>
          <a:xfrm>
            <a:off x="1346886" y="2508418"/>
            <a:ext cx="420130" cy="420130"/>
          </a:xfrm>
          <a:prstGeom prst="ellipse">
            <a:avLst/>
          </a:prstGeom>
          <a:solidFill>
            <a:srgbClr val="00B0F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735E9BB9-40E1-A031-45C3-CF7DE4D71ED7}"/>
              </a:ext>
            </a:extLst>
          </p:cNvPr>
          <p:cNvSpPr/>
          <p:nvPr/>
        </p:nvSpPr>
        <p:spPr>
          <a:xfrm>
            <a:off x="6688528" y="2508418"/>
            <a:ext cx="420130" cy="420130"/>
          </a:xfrm>
          <a:prstGeom prst="ellipse">
            <a:avLst/>
          </a:prstGeom>
          <a:solidFill>
            <a:srgbClr val="FF85FF"/>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123B7CD6-7D6B-603E-5199-04D70ED0DF3B}"/>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highlight>
                  <a:srgbClr val="00FFFF"/>
                </a:highlight>
              </a:rPr>
              <a:t>And on that farm, he had a chicken</a:t>
            </a:r>
          </a:p>
          <a:p>
            <a:r>
              <a:rPr lang="en-US" sz="1200" dirty="0">
                <a:solidFill>
                  <a:schemeClr val="accent6"/>
                </a:solidFill>
                <a:highlight>
                  <a:srgbClr val="00FFFF"/>
                </a:highlight>
              </a:rPr>
              <a:t>With a cluck cluck here</a:t>
            </a:r>
          </a:p>
          <a:p>
            <a:r>
              <a:rPr lang="en-US" sz="1200" dirty="0">
                <a:solidFill>
                  <a:schemeClr val="accent6"/>
                </a:solidFill>
                <a:highlight>
                  <a:srgbClr val="00FFFF"/>
                </a:highlight>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15" name="TextBox 14">
            <a:extLst>
              <a:ext uri="{FF2B5EF4-FFF2-40B4-BE49-F238E27FC236}">
                <a16:creationId xmlns:a16="http://schemas.microsoft.com/office/drawing/2014/main" id="{E5F85388-63F9-6973-14AF-F437F10B9655}"/>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highlight>
                  <a:srgbClr val="00FFFF"/>
                </a:highlight>
              </a:rPr>
              <a:t>And on that farm, he had a goat</a:t>
            </a:r>
          </a:p>
          <a:p>
            <a:r>
              <a:rPr lang="en-US" sz="1200" dirty="0">
                <a:solidFill>
                  <a:schemeClr val="accent6"/>
                </a:solidFill>
                <a:highlight>
                  <a:srgbClr val="00FFFF"/>
                </a:highlight>
              </a:rPr>
              <a:t>With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there</a:t>
            </a:r>
          </a:p>
        </p:txBody>
      </p:sp>
      <p:sp>
        <p:nvSpPr>
          <p:cNvPr id="20" name="TextBox 19">
            <a:extLst>
              <a:ext uri="{FF2B5EF4-FFF2-40B4-BE49-F238E27FC236}">
                <a16:creationId xmlns:a16="http://schemas.microsoft.com/office/drawing/2014/main" id="{83B8C79B-866F-C6D6-079A-4ED588E83830}"/>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2" name="Rounded Rectangle 21">
            <a:extLst>
              <a:ext uri="{FF2B5EF4-FFF2-40B4-BE49-F238E27FC236}">
                <a16:creationId xmlns:a16="http://schemas.microsoft.com/office/drawing/2014/main" id="{DB81D20D-A499-DD28-A0C0-C6A4AC7FFE90}"/>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12C690C7-94D9-B04B-93C5-39A48A1519B8}"/>
              </a:ext>
            </a:extLst>
          </p:cNvPr>
          <p:cNvSpPr/>
          <p:nvPr/>
        </p:nvSpPr>
        <p:spPr>
          <a:xfrm>
            <a:off x="3985011" y="2508418"/>
            <a:ext cx="420130" cy="420130"/>
          </a:xfrm>
          <a:prstGeom prst="ellipse">
            <a:avLst/>
          </a:prstGeom>
          <a:solidFill>
            <a:srgbClr val="00B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95B4BC45-6F7B-D1AA-7303-3E2D289C9530}"/>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26" name="TextBox 25">
            <a:extLst>
              <a:ext uri="{FF2B5EF4-FFF2-40B4-BE49-F238E27FC236}">
                <a16:creationId xmlns:a16="http://schemas.microsoft.com/office/drawing/2014/main" id="{A99C904C-031E-1863-E024-7FBE21C36896}"/>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27" name="TextBox 26">
            <a:extLst>
              <a:ext uri="{FF2B5EF4-FFF2-40B4-BE49-F238E27FC236}">
                <a16:creationId xmlns:a16="http://schemas.microsoft.com/office/drawing/2014/main" id="{4A2CD4CC-68CE-2336-BB20-FE5B3F19EC6B}"/>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Tree>
    <p:extLst>
      <p:ext uri="{BB962C8B-B14F-4D97-AF65-F5344CB8AC3E}">
        <p14:creationId xmlns:p14="http://schemas.microsoft.com/office/powerpoint/2010/main" val="3394130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dissolv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9016912" cy="857400"/>
          </a:xfrm>
        </p:spPr>
        <p:txBody>
          <a:bodyPr/>
          <a:lstStyle/>
          <a:p>
            <a:r>
              <a:rPr lang="en-US" sz="3200" i="1" dirty="0"/>
              <a:t>Merge: Non-Conflicting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9</a:t>
            </a:fld>
            <a:endParaRPr lang="en-US" altLang="en-US" dirty="0"/>
          </a:p>
        </p:txBody>
      </p:sp>
      <p:sp>
        <p:nvSpPr>
          <p:cNvPr id="49" name="Slide Number Placeholder 3">
            <a:extLst>
              <a:ext uri="{FF2B5EF4-FFF2-40B4-BE49-F238E27FC236}">
                <a16:creationId xmlns:a16="http://schemas.microsoft.com/office/drawing/2014/main" id="{FC6A95C8-6CF0-FB48-98E2-44E99DF2A829}"/>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9</a:t>
            </a:fld>
            <a:endParaRPr lang="en-US" altLang="en-US"/>
          </a:p>
        </p:txBody>
      </p:sp>
      <p:sp>
        <p:nvSpPr>
          <p:cNvPr id="69" name="Slide Number Placeholder 3">
            <a:extLst>
              <a:ext uri="{FF2B5EF4-FFF2-40B4-BE49-F238E27FC236}">
                <a16:creationId xmlns:a16="http://schemas.microsoft.com/office/drawing/2014/main" id="{8F66751D-AEE1-294A-B573-1992C0A4AAA8}"/>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9</a:t>
            </a:fld>
            <a:endParaRPr lang="en-US" altLang="en-US"/>
          </a:p>
        </p:txBody>
      </p:sp>
      <p:grpSp>
        <p:nvGrpSpPr>
          <p:cNvPr id="26" name="Group 25">
            <a:extLst>
              <a:ext uri="{FF2B5EF4-FFF2-40B4-BE49-F238E27FC236}">
                <a16:creationId xmlns:a16="http://schemas.microsoft.com/office/drawing/2014/main" id="{126126C1-DAFF-5E75-0721-D45A9903F96E}"/>
              </a:ext>
            </a:extLst>
          </p:cNvPr>
          <p:cNvGrpSpPr/>
          <p:nvPr/>
        </p:nvGrpSpPr>
        <p:grpSpPr>
          <a:xfrm>
            <a:off x="92102" y="939355"/>
            <a:ext cx="4505227" cy="1306209"/>
            <a:chOff x="549373" y="1077715"/>
            <a:chExt cx="4505227" cy="1306209"/>
          </a:xfrm>
        </p:grpSpPr>
        <p:cxnSp>
          <p:nvCxnSpPr>
            <p:cNvPr id="5" name="Straight Connector 4">
              <a:extLst>
                <a:ext uri="{FF2B5EF4-FFF2-40B4-BE49-F238E27FC236}">
                  <a16:creationId xmlns:a16="http://schemas.microsoft.com/office/drawing/2014/main" id="{C0D71685-0DBF-3F42-A9BD-0461BB219591}"/>
                </a:ext>
              </a:extLst>
            </p:cNvPr>
            <p:cNvCxnSpPr>
              <a:cxnSpLocks/>
              <a:endCxn id="8" idx="6"/>
            </p:cNvCxnSpPr>
            <p:nvPr/>
          </p:nvCxnSpPr>
          <p:spPr>
            <a:xfrm>
              <a:off x="1606378" y="1606374"/>
              <a:ext cx="1559010" cy="0"/>
            </a:xfrm>
            <a:prstGeom prst="line">
              <a:avLst/>
            </a:prstGeom>
            <a:ln w="31750"/>
          </p:spPr>
          <p:style>
            <a:lnRef idx="1">
              <a:schemeClr val="dk1"/>
            </a:lnRef>
            <a:fillRef idx="0">
              <a:schemeClr val="dk1"/>
            </a:fillRef>
            <a:effectRef idx="0">
              <a:schemeClr val="dk1"/>
            </a:effectRef>
            <a:fontRef idx="minor">
              <a:schemeClr val="tx1"/>
            </a:fontRef>
          </p:style>
        </p:cxnSp>
        <p:sp>
          <p:nvSpPr>
            <p:cNvPr id="6" name="Oval 5">
              <a:extLst>
                <a:ext uri="{FF2B5EF4-FFF2-40B4-BE49-F238E27FC236}">
                  <a16:creationId xmlns:a16="http://schemas.microsoft.com/office/drawing/2014/main" id="{24A1A78A-A6B3-5447-8190-2C40C3CABDC8}"/>
                </a:ext>
              </a:extLst>
            </p:cNvPr>
            <p:cNvSpPr/>
            <p:nvPr/>
          </p:nvSpPr>
          <p:spPr>
            <a:xfrm>
              <a:off x="1470454" y="1470450"/>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42341134-7A86-254D-BE48-C4EF4825E021}"/>
                </a:ext>
              </a:extLst>
            </p:cNvPr>
            <p:cNvSpPr/>
            <p:nvPr/>
          </p:nvSpPr>
          <p:spPr>
            <a:xfrm>
              <a:off x="2438400" y="1470450"/>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9BB0A9EB-FB2C-E549-AD70-B965F1106739}"/>
                </a:ext>
              </a:extLst>
            </p:cNvPr>
            <p:cNvSpPr/>
            <p:nvPr/>
          </p:nvSpPr>
          <p:spPr>
            <a:xfrm>
              <a:off x="2893540" y="1470450"/>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AE8A1ECA-4DBF-F74C-B25B-E10C0B854A03}"/>
                </a:ext>
              </a:extLst>
            </p:cNvPr>
            <p:cNvSpPr txBox="1"/>
            <p:nvPr/>
          </p:nvSpPr>
          <p:spPr>
            <a:xfrm>
              <a:off x="867108" y="1077715"/>
              <a:ext cx="498855" cy="261610"/>
            </a:xfrm>
            <a:prstGeom prst="rect">
              <a:avLst/>
            </a:prstGeom>
            <a:noFill/>
          </p:spPr>
          <p:txBody>
            <a:bodyPr wrap="none" rtlCol="0">
              <a:spAutoFit/>
            </a:bodyPr>
            <a:lstStyle/>
            <a:p>
              <a:r>
                <a:rPr lang="en-US" sz="1100" dirty="0"/>
                <a:t>Time</a:t>
              </a:r>
            </a:p>
          </p:txBody>
        </p:sp>
        <p:cxnSp>
          <p:nvCxnSpPr>
            <p:cNvPr id="15" name="Straight Arrow Connector 14">
              <a:extLst>
                <a:ext uri="{FF2B5EF4-FFF2-40B4-BE49-F238E27FC236}">
                  <a16:creationId xmlns:a16="http://schemas.microsoft.com/office/drawing/2014/main" id="{179B8A6E-1F8B-1F48-9549-FB2A81C1AAE3}"/>
                </a:ext>
              </a:extLst>
            </p:cNvPr>
            <p:cNvCxnSpPr>
              <a:cxnSpLocks/>
              <a:stCxn id="13" idx="3"/>
            </p:cNvCxnSpPr>
            <p:nvPr/>
          </p:nvCxnSpPr>
          <p:spPr>
            <a:xfrm>
              <a:off x="1365963" y="1208520"/>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1B4626DB-A151-CB47-AFF0-AC361D44F062}"/>
                </a:ext>
              </a:extLst>
            </p:cNvPr>
            <p:cNvSpPr txBox="1"/>
            <p:nvPr/>
          </p:nvSpPr>
          <p:spPr>
            <a:xfrm>
              <a:off x="549373" y="1375541"/>
              <a:ext cx="853119" cy="461665"/>
            </a:xfrm>
            <a:prstGeom prst="rect">
              <a:avLst/>
            </a:prstGeom>
            <a:noFill/>
          </p:spPr>
          <p:txBody>
            <a:bodyPr wrap="none" rtlCol="0">
              <a:spAutoFit/>
            </a:bodyPr>
            <a:lstStyle/>
            <a:p>
              <a:r>
                <a:rPr lang="en-US" sz="2400" dirty="0"/>
                <a:t>main</a:t>
              </a:r>
            </a:p>
          </p:txBody>
        </p:sp>
        <p:grpSp>
          <p:nvGrpSpPr>
            <p:cNvPr id="63" name="Group 62">
              <a:extLst>
                <a:ext uri="{FF2B5EF4-FFF2-40B4-BE49-F238E27FC236}">
                  <a16:creationId xmlns:a16="http://schemas.microsoft.com/office/drawing/2014/main" id="{B5FD2402-B6D9-D849-98F3-28B363CD8343}"/>
                </a:ext>
              </a:extLst>
            </p:cNvPr>
            <p:cNvGrpSpPr/>
            <p:nvPr/>
          </p:nvGrpSpPr>
          <p:grpSpPr>
            <a:xfrm>
              <a:off x="1401427" y="1742297"/>
              <a:ext cx="2245874" cy="641627"/>
              <a:chOff x="1401427" y="1742303"/>
              <a:chExt cx="2245874" cy="641627"/>
            </a:xfrm>
          </p:grpSpPr>
          <p:sp>
            <p:nvSpPr>
              <p:cNvPr id="18" name="Oval 17">
                <a:extLst>
                  <a:ext uri="{FF2B5EF4-FFF2-40B4-BE49-F238E27FC236}">
                    <a16:creationId xmlns:a16="http://schemas.microsoft.com/office/drawing/2014/main" id="{E1E55A37-DF23-2D47-95A2-119228DD7467}"/>
                  </a:ext>
                </a:extLst>
              </p:cNvPr>
              <p:cNvSpPr/>
              <p:nvPr/>
            </p:nvSpPr>
            <p:spPr>
              <a:xfrm>
                <a:off x="3375453" y="2017175"/>
                <a:ext cx="271848" cy="271848"/>
              </a:xfrm>
              <a:prstGeom prst="ellipse">
                <a:avLst/>
              </a:prstGeom>
              <a:solidFill>
                <a:srgbClr val="00B0F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27" name="Curved Connector 26">
                <a:extLst>
                  <a:ext uri="{FF2B5EF4-FFF2-40B4-BE49-F238E27FC236}">
                    <a16:creationId xmlns:a16="http://schemas.microsoft.com/office/drawing/2014/main" id="{0B22356E-273B-BD41-BA2A-1B10A1B860A4}"/>
                  </a:ext>
                </a:extLst>
              </p:cNvPr>
              <p:cNvCxnSpPr>
                <a:cxnSpLocks/>
                <a:stCxn id="8" idx="4"/>
                <a:endCxn id="18" idx="2"/>
              </p:cNvCxnSpPr>
              <p:nvPr/>
            </p:nvCxnSpPr>
            <p:spPr>
              <a:xfrm rot="16200000" flipH="1">
                <a:off x="2997060" y="1774706"/>
                <a:ext cx="410796" cy="345989"/>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5F1DB395-E767-BA44-8AE9-0C89E88C052F}"/>
                  </a:ext>
                </a:extLst>
              </p:cNvPr>
              <p:cNvSpPr txBox="1"/>
              <p:nvPr/>
            </p:nvSpPr>
            <p:spPr>
              <a:xfrm>
                <a:off x="1401427" y="1922265"/>
                <a:ext cx="1813317" cy="461665"/>
              </a:xfrm>
              <a:prstGeom prst="rect">
                <a:avLst/>
              </a:prstGeom>
              <a:noFill/>
            </p:spPr>
            <p:txBody>
              <a:bodyPr wrap="none" rtlCol="0">
                <a:spAutoFit/>
              </a:bodyPr>
              <a:lstStyle/>
              <a:p>
                <a:r>
                  <a:rPr lang="en-US" sz="2400" dirty="0" err="1"/>
                  <a:t>hadChicken</a:t>
                </a:r>
                <a:endParaRPr lang="en-US" sz="2400" dirty="0"/>
              </a:p>
            </p:txBody>
          </p:sp>
        </p:grpSp>
        <p:sp>
          <p:nvSpPr>
            <p:cNvPr id="34" name="Oval 33">
              <a:extLst>
                <a:ext uri="{FF2B5EF4-FFF2-40B4-BE49-F238E27FC236}">
                  <a16:creationId xmlns:a16="http://schemas.microsoft.com/office/drawing/2014/main" id="{854972B9-F91A-C946-98F2-46A755DAC681}"/>
                </a:ext>
              </a:extLst>
            </p:cNvPr>
            <p:cNvSpPr/>
            <p:nvPr/>
          </p:nvSpPr>
          <p:spPr>
            <a:xfrm>
              <a:off x="3701308" y="1452321"/>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FA0EFEDD-12C7-9140-A377-941316FE3A48}"/>
                </a:ext>
              </a:extLst>
            </p:cNvPr>
            <p:cNvCxnSpPr>
              <a:cxnSpLocks/>
              <a:endCxn id="34" idx="2"/>
            </p:cNvCxnSpPr>
            <p:nvPr/>
          </p:nvCxnSpPr>
          <p:spPr>
            <a:xfrm flipV="1">
              <a:off x="3165388" y="1588245"/>
              <a:ext cx="535920" cy="2055"/>
            </a:xfrm>
            <a:prstGeom prst="line">
              <a:avLst/>
            </a:prstGeom>
            <a:ln w="31750"/>
          </p:spPr>
          <p:style>
            <a:lnRef idx="1">
              <a:schemeClr val="dk1"/>
            </a:lnRef>
            <a:fillRef idx="0">
              <a:schemeClr val="dk1"/>
            </a:fillRef>
            <a:effectRef idx="0">
              <a:schemeClr val="dk1"/>
            </a:effectRef>
            <a:fontRef idx="minor">
              <a:schemeClr val="tx1"/>
            </a:fontRef>
          </p:style>
        </p:cxnSp>
        <p:grpSp>
          <p:nvGrpSpPr>
            <p:cNvPr id="17" name="Group 16">
              <a:extLst>
                <a:ext uri="{FF2B5EF4-FFF2-40B4-BE49-F238E27FC236}">
                  <a16:creationId xmlns:a16="http://schemas.microsoft.com/office/drawing/2014/main" id="{7AA455C2-9785-1447-82DB-D2ABF437EA1A}"/>
                </a:ext>
              </a:extLst>
            </p:cNvPr>
            <p:cNvGrpSpPr/>
            <p:nvPr/>
          </p:nvGrpSpPr>
          <p:grpSpPr>
            <a:xfrm>
              <a:off x="3647301" y="1451350"/>
              <a:ext cx="1036141" cy="714100"/>
              <a:chOff x="3647301" y="1451350"/>
              <a:chExt cx="1036141" cy="714100"/>
            </a:xfrm>
          </p:grpSpPr>
          <p:grpSp>
            <p:nvGrpSpPr>
              <p:cNvPr id="3" name="Group 2">
                <a:extLst>
                  <a:ext uri="{FF2B5EF4-FFF2-40B4-BE49-F238E27FC236}">
                    <a16:creationId xmlns:a16="http://schemas.microsoft.com/office/drawing/2014/main" id="{B4ED5762-7B6F-4044-9FC6-FBD8794E0142}"/>
                  </a:ext>
                </a:extLst>
              </p:cNvPr>
              <p:cNvGrpSpPr/>
              <p:nvPr/>
            </p:nvGrpSpPr>
            <p:grpSpPr>
              <a:xfrm>
                <a:off x="4411594" y="1451350"/>
                <a:ext cx="271848" cy="271848"/>
                <a:chOff x="4254488" y="2017174"/>
                <a:chExt cx="271848" cy="271848"/>
              </a:xfrm>
            </p:grpSpPr>
            <p:sp>
              <p:nvSpPr>
                <p:cNvPr id="36" name="Oval 35">
                  <a:extLst>
                    <a:ext uri="{FF2B5EF4-FFF2-40B4-BE49-F238E27FC236}">
                      <a16:creationId xmlns:a16="http://schemas.microsoft.com/office/drawing/2014/main" id="{71EBBA09-0893-1C43-A43E-D1073E0F7B16}"/>
                    </a:ext>
                  </a:extLst>
                </p:cNvPr>
                <p:cNvSpPr/>
                <p:nvPr/>
              </p:nvSpPr>
              <p:spPr>
                <a:xfrm>
                  <a:off x="4254488" y="2017174"/>
                  <a:ext cx="271848" cy="271848"/>
                </a:xfrm>
                <a:prstGeom prst="ellipse">
                  <a:avLst/>
                </a:prstGeom>
                <a:solidFill>
                  <a:schemeClr val="bg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4B51B4F9-96C6-9F42-B366-508A68E85478}"/>
                    </a:ext>
                  </a:extLst>
                </p:cNvPr>
                <p:cNvSpPr/>
                <p:nvPr/>
              </p:nvSpPr>
              <p:spPr>
                <a:xfrm>
                  <a:off x="4307548" y="2070019"/>
                  <a:ext cx="166155" cy="166155"/>
                </a:xfrm>
                <a:prstGeom prst="ellipse">
                  <a:avLst/>
                </a:prstGeom>
                <a:solidFill>
                  <a:srgbClr val="00B0F0"/>
                </a:solidFill>
                <a:ln>
                  <a:solidFill>
                    <a:srgbClr val="00B0F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cxnSp>
            <p:nvCxnSpPr>
              <p:cNvPr id="42" name="Straight Connector 41">
                <a:extLst>
                  <a:ext uri="{FF2B5EF4-FFF2-40B4-BE49-F238E27FC236}">
                    <a16:creationId xmlns:a16="http://schemas.microsoft.com/office/drawing/2014/main" id="{91CE07AD-6A3E-D44F-B1BD-B3253FB582F1}"/>
                  </a:ext>
                </a:extLst>
              </p:cNvPr>
              <p:cNvCxnSpPr>
                <a:cxnSpLocks/>
                <a:stCxn id="34" idx="6"/>
                <a:endCxn id="36" idx="2"/>
              </p:cNvCxnSpPr>
              <p:nvPr/>
            </p:nvCxnSpPr>
            <p:spPr>
              <a:xfrm flipV="1">
                <a:off x="3973156" y="1587274"/>
                <a:ext cx="438438" cy="13328"/>
              </a:xfrm>
              <a:prstGeom prst="line">
                <a:avLst/>
              </a:prstGeom>
              <a:ln w="31750"/>
            </p:spPr>
            <p:style>
              <a:lnRef idx="1">
                <a:schemeClr val="dk1"/>
              </a:lnRef>
              <a:fillRef idx="0">
                <a:schemeClr val="dk1"/>
              </a:fillRef>
              <a:effectRef idx="0">
                <a:schemeClr val="dk1"/>
              </a:effectRef>
              <a:fontRef idx="minor">
                <a:schemeClr val="tx1"/>
              </a:fontRef>
            </p:style>
          </p:cxnSp>
          <p:cxnSp>
            <p:nvCxnSpPr>
              <p:cNvPr id="50" name="Curved Connector 49">
                <a:extLst>
                  <a:ext uri="{FF2B5EF4-FFF2-40B4-BE49-F238E27FC236}">
                    <a16:creationId xmlns:a16="http://schemas.microsoft.com/office/drawing/2014/main" id="{2696A711-B0F8-2041-A870-5B7EB817C04B}"/>
                  </a:ext>
                </a:extLst>
              </p:cNvPr>
              <p:cNvCxnSpPr>
                <a:cxnSpLocks/>
                <a:stCxn id="18" idx="6"/>
                <a:endCxn id="36" idx="4"/>
              </p:cNvCxnSpPr>
              <p:nvPr/>
            </p:nvCxnSpPr>
            <p:spPr>
              <a:xfrm flipV="1">
                <a:off x="3647301" y="1723198"/>
                <a:ext cx="900217" cy="442252"/>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56" name="TextBox 55">
            <a:extLst>
              <a:ext uri="{FF2B5EF4-FFF2-40B4-BE49-F238E27FC236}">
                <a16:creationId xmlns:a16="http://schemas.microsoft.com/office/drawing/2014/main" id="{1AF42D80-8049-8D44-814A-191CEF5B8F57}"/>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57" name="TextBox 56">
            <a:extLst>
              <a:ext uri="{FF2B5EF4-FFF2-40B4-BE49-F238E27FC236}">
                <a16:creationId xmlns:a16="http://schemas.microsoft.com/office/drawing/2014/main" id="{3ECDCCF8-AE3F-8340-97B7-E98B123F19EC}"/>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58" name="TextBox 57">
            <a:extLst>
              <a:ext uri="{FF2B5EF4-FFF2-40B4-BE49-F238E27FC236}">
                <a16:creationId xmlns:a16="http://schemas.microsoft.com/office/drawing/2014/main" id="{5DB9F063-1FF7-074F-978A-C172D976F4CF}"/>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10" name="Rounded Rectangle 9">
            <a:extLst>
              <a:ext uri="{FF2B5EF4-FFF2-40B4-BE49-F238E27FC236}">
                <a16:creationId xmlns:a16="http://schemas.microsoft.com/office/drawing/2014/main" id="{6F1B62D6-88EB-3063-CEEE-80E67A3C9037}"/>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ounded Rectangle 10">
            <a:extLst>
              <a:ext uri="{FF2B5EF4-FFF2-40B4-BE49-F238E27FC236}">
                <a16:creationId xmlns:a16="http://schemas.microsoft.com/office/drawing/2014/main" id="{17752D4C-8582-BE81-76B8-691F1E660E07}"/>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B9923651-D0EC-3068-51AF-991F1720812A}"/>
              </a:ext>
            </a:extLst>
          </p:cNvPr>
          <p:cNvSpPr/>
          <p:nvPr/>
        </p:nvSpPr>
        <p:spPr>
          <a:xfrm>
            <a:off x="1346886" y="2508418"/>
            <a:ext cx="420130" cy="420130"/>
          </a:xfrm>
          <a:prstGeom prst="ellipse">
            <a:avLst/>
          </a:prstGeom>
          <a:solidFill>
            <a:srgbClr val="00B0F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BE2DE62C-E668-FED8-0D21-0A2A0F0B3BEA}"/>
              </a:ext>
            </a:extLst>
          </p:cNvPr>
          <p:cNvSpPr/>
          <p:nvPr/>
        </p:nvSpPr>
        <p:spPr>
          <a:xfrm>
            <a:off x="6688528" y="2508418"/>
            <a:ext cx="420130" cy="420130"/>
          </a:xfrm>
          <a:prstGeom prst="ellipse">
            <a:avLst/>
          </a:prstGeom>
          <a:solidFill>
            <a:srgbClr val="FF85FF"/>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E939BE7-84B0-B1F7-4AF0-76DE73500D96}"/>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highlight>
                  <a:srgbClr val="00FFFF"/>
                </a:highlight>
              </a:rPr>
              <a:t>And on that farm, he had a chicken</a:t>
            </a:r>
          </a:p>
          <a:p>
            <a:r>
              <a:rPr lang="en-US" sz="1200" dirty="0">
                <a:solidFill>
                  <a:schemeClr val="accent6"/>
                </a:solidFill>
                <a:highlight>
                  <a:srgbClr val="00FFFF"/>
                </a:highlight>
              </a:rPr>
              <a:t>With a cluck cluck here</a:t>
            </a:r>
          </a:p>
          <a:p>
            <a:r>
              <a:rPr lang="en-US" sz="1200" dirty="0">
                <a:solidFill>
                  <a:schemeClr val="accent6"/>
                </a:solidFill>
                <a:highlight>
                  <a:srgbClr val="00FFFF"/>
                </a:highlight>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20" name="TextBox 19">
            <a:extLst>
              <a:ext uri="{FF2B5EF4-FFF2-40B4-BE49-F238E27FC236}">
                <a16:creationId xmlns:a16="http://schemas.microsoft.com/office/drawing/2014/main" id="{FC4A99D6-471A-2F52-74CC-036282C347C9}"/>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highlight>
                  <a:srgbClr val="00FFFF"/>
                </a:highlight>
              </a:rPr>
              <a:t>And on that farm, he had a goat</a:t>
            </a:r>
          </a:p>
          <a:p>
            <a:r>
              <a:rPr lang="en-US" sz="1200" dirty="0">
                <a:solidFill>
                  <a:schemeClr val="accent6"/>
                </a:solidFill>
                <a:highlight>
                  <a:srgbClr val="00FFFF"/>
                </a:highlight>
              </a:rPr>
              <a:t>With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there</a:t>
            </a:r>
          </a:p>
        </p:txBody>
      </p:sp>
      <p:sp>
        <p:nvSpPr>
          <p:cNvPr id="21" name="Rounded Rectangle 20">
            <a:extLst>
              <a:ext uri="{FF2B5EF4-FFF2-40B4-BE49-F238E27FC236}">
                <a16:creationId xmlns:a16="http://schemas.microsoft.com/office/drawing/2014/main" id="{E21633FF-90CB-DCCA-71A4-3DC03B3E0743}"/>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66CBECE2-F870-DAED-99C1-BC296075CA53}"/>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highlight>
                  <a:srgbClr val="00FFFF"/>
                </a:highlight>
              </a:rPr>
              <a:t>And on that farm, he had a chicken</a:t>
            </a:r>
          </a:p>
          <a:p>
            <a:r>
              <a:rPr lang="en-US" sz="1200" dirty="0">
                <a:solidFill>
                  <a:schemeClr val="accent6"/>
                </a:solidFill>
                <a:highlight>
                  <a:srgbClr val="00FFFF"/>
                </a:highlight>
              </a:rPr>
              <a:t>With a cluck cluck here</a:t>
            </a:r>
          </a:p>
          <a:p>
            <a:r>
              <a:rPr lang="en-US" sz="1200" dirty="0">
                <a:solidFill>
                  <a:schemeClr val="accent6"/>
                </a:solidFill>
                <a:highlight>
                  <a:srgbClr val="00FFFF"/>
                </a:highlight>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highlight>
                  <a:srgbClr val="00FFFF"/>
                </a:highlight>
              </a:rPr>
              <a:t>And on that farm, he had a goat</a:t>
            </a:r>
          </a:p>
          <a:p>
            <a:r>
              <a:rPr lang="en-US" sz="1200" dirty="0">
                <a:solidFill>
                  <a:schemeClr val="accent6"/>
                </a:solidFill>
                <a:highlight>
                  <a:srgbClr val="00FFFF"/>
                </a:highlight>
              </a:rPr>
              <a:t>With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there</a:t>
            </a:r>
          </a:p>
        </p:txBody>
      </p:sp>
      <p:sp>
        <p:nvSpPr>
          <p:cNvPr id="9" name="Left Arrow 8">
            <a:extLst>
              <a:ext uri="{FF2B5EF4-FFF2-40B4-BE49-F238E27FC236}">
                <a16:creationId xmlns:a16="http://schemas.microsoft.com/office/drawing/2014/main" id="{E6E63E66-8AA5-A149-AE14-B515EA3C5A7F}"/>
              </a:ext>
            </a:extLst>
          </p:cNvPr>
          <p:cNvSpPr/>
          <p:nvPr/>
        </p:nvSpPr>
        <p:spPr>
          <a:xfrm rot="10800000">
            <a:off x="2438400" y="3075604"/>
            <a:ext cx="900951"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Box 50">
            <a:extLst>
              <a:ext uri="{FF2B5EF4-FFF2-40B4-BE49-F238E27FC236}">
                <a16:creationId xmlns:a16="http://schemas.microsoft.com/office/drawing/2014/main" id="{FAE2C6A8-DBE2-C771-CBBF-3B53FE6A9871}"/>
              </a:ext>
            </a:extLst>
          </p:cNvPr>
          <p:cNvSpPr txBox="1"/>
          <p:nvPr/>
        </p:nvSpPr>
        <p:spPr>
          <a:xfrm rot="21400940">
            <a:off x="4729330" y="925392"/>
            <a:ext cx="3167974" cy="1477328"/>
          </a:xfrm>
          <a:prstGeom prst="rect">
            <a:avLst/>
          </a:prstGeom>
          <a:noFill/>
        </p:spPr>
        <p:txBody>
          <a:bodyPr wrap="square" rtlCol="0">
            <a:spAutoFit/>
          </a:bodyPr>
          <a:lstStyle/>
          <a:p>
            <a:pPr algn="ctr"/>
            <a:r>
              <a:rPr lang="en-US" sz="1800" dirty="0">
                <a:latin typeface="Segoe Print" panose="02000800000000000000" pitchFamily="2" charset="0"/>
              </a:rPr>
              <a:t>The </a:t>
            </a:r>
            <a:r>
              <a:rPr lang="en-US" sz="1800" b="1" dirty="0">
                <a:solidFill>
                  <a:srgbClr val="0070C0"/>
                </a:solidFill>
                <a:latin typeface="Segoe Print" panose="02000800000000000000" pitchFamily="2" charset="0"/>
              </a:rPr>
              <a:t>Merge Result</a:t>
            </a:r>
            <a:r>
              <a:rPr lang="en-US" sz="1800" dirty="0">
                <a:latin typeface="Segoe Print" panose="02000800000000000000" pitchFamily="2" charset="0"/>
              </a:rPr>
              <a:t> is created automatically by git by applying all Non-conflicting changes to the best common ancestor.</a:t>
            </a:r>
          </a:p>
        </p:txBody>
      </p:sp>
      <p:sp>
        <p:nvSpPr>
          <p:cNvPr id="59" name="Left Arrow 58">
            <a:extLst>
              <a:ext uri="{FF2B5EF4-FFF2-40B4-BE49-F238E27FC236}">
                <a16:creationId xmlns:a16="http://schemas.microsoft.com/office/drawing/2014/main" id="{E45EA9CF-E955-71F8-A3CC-88C5CA982CDB}"/>
              </a:ext>
            </a:extLst>
          </p:cNvPr>
          <p:cNvSpPr/>
          <p:nvPr/>
        </p:nvSpPr>
        <p:spPr>
          <a:xfrm>
            <a:off x="5009574" y="3961819"/>
            <a:ext cx="900951"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Arc 66">
            <a:extLst>
              <a:ext uri="{FF2B5EF4-FFF2-40B4-BE49-F238E27FC236}">
                <a16:creationId xmlns:a16="http://schemas.microsoft.com/office/drawing/2014/main" id="{9A1ECE1E-A7E9-BB40-D73A-BB1C03E729E7}"/>
              </a:ext>
            </a:extLst>
          </p:cNvPr>
          <p:cNvSpPr/>
          <p:nvPr/>
        </p:nvSpPr>
        <p:spPr>
          <a:xfrm>
            <a:off x="5657155" y="1463704"/>
            <a:ext cx="914400" cy="914400"/>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12277559"/>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12304</TotalTime>
  <Words>6556</Words>
  <Application>Microsoft Macintosh PowerPoint</Application>
  <PresentationFormat>On-screen Show (16:9)</PresentationFormat>
  <Paragraphs>942</Paragraphs>
  <Slides>26</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Dosis</vt:lpstr>
      <vt:lpstr>Dosis ExtraLight</vt:lpstr>
      <vt:lpstr>Segoe Print</vt:lpstr>
      <vt:lpstr>Titillium Web Light</vt:lpstr>
      <vt:lpstr>Mowbray template</vt:lpstr>
      <vt:lpstr>4 – Merge Conflicts</vt:lpstr>
      <vt:lpstr>Our Current State</vt:lpstr>
      <vt:lpstr>Our Current State</vt:lpstr>
      <vt:lpstr>Upstream Changes</vt:lpstr>
      <vt:lpstr>Merging Changes</vt:lpstr>
      <vt:lpstr>Merge: Common Ancestors</vt:lpstr>
      <vt:lpstr>Merge: Identifying Changes</vt:lpstr>
      <vt:lpstr>Merge: Non-Conflicting Changes</vt:lpstr>
      <vt:lpstr>Merge: Non-Conflicting Changes</vt:lpstr>
      <vt:lpstr>Merge: Identifying Changes 2</vt:lpstr>
      <vt:lpstr>Merge: Conflicting Changes</vt:lpstr>
      <vt:lpstr>Merge: Merge Conflicts</vt:lpstr>
      <vt:lpstr>Practice: Identifying Changes</vt:lpstr>
      <vt:lpstr>Practice: Identifying Changes</vt:lpstr>
      <vt:lpstr>Practice: Merge</vt:lpstr>
      <vt:lpstr>Practice: Merge</vt:lpstr>
      <vt:lpstr>Conflicting Upstream Changes</vt:lpstr>
      <vt:lpstr>Synch with Upstream Main</vt:lpstr>
      <vt:lpstr>Merge: Resolving Conflicts</vt:lpstr>
      <vt:lpstr>Merge: Raw Merge Conflict Information</vt:lpstr>
      <vt:lpstr>Merge: Using a Graphical Merge Tool</vt:lpstr>
      <vt:lpstr>Merge: Using a Graphical Merge Tool</vt:lpstr>
      <vt:lpstr>Merge: Using a Graphical Merge Tool</vt:lpstr>
      <vt:lpstr>Big Picture: Resolving a Merge Conflict</vt:lpstr>
      <vt:lpstr>Big Picture: Whole Messy Thing</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07 – Version Control &amp; A Branching Workflow</dc:title>
  <dc:creator>Braught, Grant</dc:creator>
  <cp:lastModifiedBy>Braught, Grant</cp:lastModifiedBy>
  <cp:revision>762</cp:revision>
  <dcterms:created xsi:type="dcterms:W3CDTF">2020-09-29T11:59:10Z</dcterms:created>
  <dcterms:modified xsi:type="dcterms:W3CDTF">2023-09-08T19:32:29Z</dcterms:modified>
</cp:coreProperties>
</file>

<file path=docProps/thumbnail.jpeg>
</file>